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86" r:id="rId4"/>
    <p:sldMasterId id="2147483700" r:id="rId5"/>
  </p:sldMasterIdLst>
  <p:notesMasterIdLst>
    <p:notesMasterId r:id="rId49"/>
  </p:notesMasterIdLst>
  <p:sldIdLst>
    <p:sldId id="256" r:id="rId6"/>
    <p:sldId id="468" r:id="rId7"/>
    <p:sldId id="308" r:id="rId8"/>
    <p:sldId id="307" r:id="rId9"/>
    <p:sldId id="386" r:id="rId10"/>
    <p:sldId id="276" r:id="rId11"/>
    <p:sldId id="301" r:id="rId12"/>
    <p:sldId id="265" r:id="rId13"/>
    <p:sldId id="881" r:id="rId14"/>
    <p:sldId id="873" r:id="rId15"/>
    <p:sldId id="274" r:id="rId16"/>
    <p:sldId id="300" r:id="rId17"/>
    <p:sldId id="394" r:id="rId18"/>
    <p:sldId id="261" r:id="rId19"/>
    <p:sldId id="262" r:id="rId20"/>
    <p:sldId id="263" r:id="rId21"/>
    <p:sldId id="397" r:id="rId22"/>
    <p:sldId id="299" r:id="rId23"/>
    <p:sldId id="878" r:id="rId24"/>
    <p:sldId id="272" r:id="rId25"/>
    <p:sldId id="296" r:id="rId26"/>
    <p:sldId id="292" r:id="rId27"/>
    <p:sldId id="879" r:id="rId28"/>
    <p:sldId id="293" r:id="rId29"/>
    <p:sldId id="294" r:id="rId30"/>
    <p:sldId id="295" r:id="rId31"/>
    <p:sldId id="399" r:id="rId32"/>
    <p:sldId id="400" r:id="rId33"/>
    <p:sldId id="266" r:id="rId34"/>
    <p:sldId id="269" r:id="rId35"/>
    <p:sldId id="298" r:id="rId36"/>
    <p:sldId id="306" r:id="rId37"/>
    <p:sldId id="283" r:id="rId38"/>
    <p:sldId id="297" r:id="rId39"/>
    <p:sldId id="277" r:id="rId40"/>
    <p:sldId id="289" r:id="rId41"/>
    <p:sldId id="284" r:id="rId42"/>
    <p:sldId id="285" r:id="rId43"/>
    <p:sldId id="286" r:id="rId44"/>
    <p:sldId id="287" r:id="rId45"/>
    <p:sldId id="288" r:id="rId46"/>
    <p:sldId id="270" r:id="rId47"/>
    <p:sldId id="271" r:id="rId48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5090" autoAdjust="0"/>
  </p:normalViewPr>
  <p:slideViewPr>
    <p:cSldViewPr snapToGrid="0">
      <p:cViewPr varScale="1">
        <p:scale>
          <a:sx n="113" d="100"/>
          <a:sy n="113" d="100"/>
        </p:scale>
        <p:origin x="47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29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62003-5B34-4764-A3AF-2BA245B01D83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EFA9F-2B7B-4C3D-8FA9-2388F50C6F6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2430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FEFA9F-2B7B-4C3D-8FA9-2388F50C6F62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4849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FEFA9F-2B7B-4C3D-8FA9-2388F50C6F62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5373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44AFF-B225-4D8D-A984-1E6CA155EDC6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58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544AFF-B225-4D8D-A984-1E6CA155EDC6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4139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5072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339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69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07161A-CB94-4F29-A912-A2E7EAECF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464E0D5-CE86-48A6-A623-512AC4B73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6650E3-D599-42FE-AA2D-39B61488F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54E5F9-42F6-4369-B0EF-FECD9D05C860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A1BBE0-8317-4E68-AC84-60E28F25F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547BB9-3680-4E16-9199-981D95F8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BE3A3-D706-4349-87CD-925D299D37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036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B29F18-4CB2-4AF5-8211-9D9321E5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2B95AA-39C6-4930-BA9D-E59B4F745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5A46D4-42EE-4C5F-8DBF-C75E7E8CF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A432A-058E-4F15-8FF5-98864DC4591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38D9C7-CAF4-4A3C-A7F7-5EACD1E14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27D77F-8ABF-433D-92BD-04D63CE96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20521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E70D1A-2199-4878-88D8-130FBD948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6D75E1-CDB6-4B9B-9F66-819B8C160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A17B28-42BD-468B-8D45-0FEABD23B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360C1F-B431-4C3F-B32B-66D587B5000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0068334-1FF9-4F53-9087-E51509F0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025FF19-734A-499E-B335-7D44239CE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BE3A3-D706-4349-87CD-925D299D37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60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C4000A-CE3C-42CE-A97C-EAA53DB7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4B3CEB-E4E7-4213-B40B-566947139E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5D42872-34B4-4956-8CAB-C87A84EAED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EED1EE7-AEBC-4FB8-A004-FEEA60E0E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A432A-058E-4F15-8FF5-98864DC4591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5D2CF55-3C1C-476C-B7C5-73AB1AD98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DE4E918-22ED-447A-AE6E-030FC8BDC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46459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A43212-E134-457F-969A-F88139C31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A9DFCCC-2BD2-4E44-91FA-6F5564115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9621419-82ED-4EDE-93AD-82FD3B3D9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4C9BF46-0DD6-4B1E-A108-0ABFA1A14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6B62D70-BFEE-4B1C-8C0B-D23F9FC9EC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C750B5B-1D6A-4E95-9B7E-281B71895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A432A-058E-4F15-8FF5-98864DC4591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C45148-7971-49EE-B066-9266B9C6E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2E583BA-48A9-4228-9968-CB1B501D9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645312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726310-2F0B-436D-8D46-A5355CADE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7770468-0DE2-4033-8C9E-0C746949E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95AEA0-D7C6-44E4-8891-1B517FBF88D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BA2E860-831E-4042-916D-85412ADA9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743DBF4-D696-440F-BE14-E2DC01EC3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BE3A3-D706-4349-87CD-925D299D37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 altLang="zh-TW">
                <a:solidFill>
                  <a:prstClr val="black">
                    <a:tint val="75000"/>
                  </a:prstClr>
                </a:solidFill>
              </a:rPr>
              <a:t>/51</a:t>
            </a: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6" name="Group 11">
            <a:extLst>
              <a:ext uri="{FF2B5EF4-FFF2-40B4-BE49-F238E27FC236}">
                <a16:creationId xmlns:a16="http://schemas.microsoft.com/office/drawing/2014/main" id="{2A4F9AE6-6C24-4BA8-A891-4755EDFB74EC}"/>
              </a:ext>
            </a:extLst>
          </p:cNvPr>
          <p:cNvGrpSpPr/>
          <p:nvPr userDrawn="1"/>
        </p:nvGrpSpPr>
        <p:grpSpPr>
          <a:xfrm>
            <a:off x="1563446" y="838200"/>
            <a:ext cx="9038813" cy="923330"/>
            <a:chOff x="1172584" y="1381459"/>
            <a:chExt cx="6779110" cy="923330"/>
          </a:xfrm>
        </p:grpSpPr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C1A4898E-9FEF-40A1-9F8A-84B575E57224}"/>
                </a:ext>
              </a:extLst>
            </p:cNvPr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</a:p>
          </p:txBody>
        </p:sp>
        <p:cxnSp>
          <p:nvCxnSpPr>
            <p:cNvPr id="8" name="Straight Connector 13">
              <a:extLst>
                <a:ext uri="{FF2B5EF4-FFF2-40B4-BE49-F238E27FC236}">
                  <a16:creationId xmlns:a16="http://schemas.microsoft.com/office/drawing/2014/main" id="{39146B77-9179-4236-8C2B-556252FAED29}"/>
                </a:ext>
              </a:extLst>
            </p:cNvPr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4">
              <a:extLst>
                <a:ext uri="{FF2B5EF4-FFF2-40B4-BE49-F238E27FC236}">
                  <a16:creationId xmlns:a16="http://schemas.microsoft.com/office/drawing/2014/main" id="{E656B309-1D02-4738-B103-A37A9B34C6C4}"/>
                </a:ext>
              </a:extLst>
            </p:cNvPr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43582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87A678A-C2C1-4F40-85DF-F5B9C7A09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BB8C35-ACDF-4C6A-95B8-9E899C76AA8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B447437-18D6-4371-8DDE-CAB5A027C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8CDF5FF-CB93-4E6E-8BF3-F512CD60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BE3A3-D706-4349-87CD-925D299D37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50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C62487-D5D8-4CCF-926E-E9F57761C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97E5656-9DD2-490B-BD14-250C27910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4A486C8-F19A-4DD5-88C6-91E399F47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6FA7F44-E45C-4B67-852B-DB6E6156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A432A-058E-4F15-8FF5-98864DC4591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515D605-22DD-4CA8-9157-0287B0778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0ED065C-CD4D-42C3-B6CA-040235EE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0944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7236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FE490A-5931-465C-8B14-705360C6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09929D0-5BE0-4FC5-98BE-5B804D06FB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61D6E6E-1DE0-431D-9E56-3550841FC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A1BAA90-E59C-4D02-B48A-4579B45D0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EBD111-B412-4AF4-9B8E-828D741879A6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EA83BA8-BBFA-45E2-AC06-1F1FF2812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932F83B-0DDA-4589-8CC5-DB2454EA7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BE3A3-D706-4349-87CD-925D299D37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85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017557-CAB3-4198-B334-D748E5A30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3B7E69C-2977-481A-AFB8-D2F43D46E9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5E00A7B-53E8-4B2B-80A2-43BA935D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A432A-058E-4F15-8FF5-98864DC4591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39087E1-8714-44E2-8EB6-74DEC6B79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5A0B3D5-99BB-4154-B4E7-3088B29A0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80635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1D61B7-3861-4557-88BC-F89B7FBED2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34DBFD3-08E8-4CEF-BBDB-B9FA73B61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4244F1-00DD-44B7-8CBE-AFA1F3116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A432A-058E-4F15-8FF5-98864DC4591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479D609-7CF2-4D18-9CCF-D676BD774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838DB0C-5E0C-4AEC-A680-CDBA5F02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349801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C1A14F-C919-4C0B-A320-6C75F4B94098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/>
          <a:p>
            <a:pPr>
              <a:defRPr/>
            </a:pPr>
            <a:fld id="{71FBE3A3-D706-4349-87CD-925D299D37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 altLang="zh-TW">
                <a:solidFill>
                  <a:prstClr val="black">
                    <a:tint val="75000"/>
                  </a:prstClr>
                </a:solidFill>
              </a:rPr>
              <a:t>/51</a:t>
            </a: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1884980"/>
            <a:ext cx="5071872" cy="4232356"/>
          </a:xfrm>
        </p:spPr>
        <p:txBody>
          <a:bodyPr/>
          <a:lstStyle>
            <a:lvl2pPr marL="777240" indent="-365760">
              <a:buFont typeface="Wingdings" pitchFamily="2" charset="2"/>
              <a:buChar char=""/>
              <a:defRPr lang="zh-TW" altLang="en-US" sz="22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超研澤中圓" pitchFamily="49" charset="-120"/>
                <a:ea typeface="超研澤中圓" pitchFamily="49" charset="-120"/>
                <a:cs typeface="超研澤中圓" pitchFamily="49" charset="-120"/>
              </a:defRPr>
            </a:lvl2pPr>
            <a:lvl3pPr marL="1143000" indent="-365760">
              <a:buFont typeface="Wingdings" pitchFamily="2" charset="2"/>
              <a:buChar char=""/>
              <a:defRPr lang="zh-TW" altLang="en-US" sz="20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超研澤特明" pitchFamily="49" charset="-120"/>
                <a:ea typeface="超研澤特明" pitchFamily="49" charset="-120"/>
                <a:cs typeface="超研澤特明" pitchFamily="49" charset="-120"/>
              </a:defRPr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marL="777240" lvl="1" indent="-36576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"/>
            </a:pPr>
            <a:r>
              <a:rPr lang="zh-TW" altLang="en-US" dirty="0"/>
              <a:t>第二層</a:t>
            </a:r>
          </a:p>
          <a:p>
            <a:pPr marL="1143000" lvl="2" indent="-36576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"/>
            </a:pPr>
            <a:r>
              <a:rPr lang="zh-TW" altLang="en-US" dirty="0"/>
              <a:t>第三層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1884980"/>
            <a:ext cx="5071872" cy="4232356"/>
          </a:xfrm>
        </p:spPr>
        <p:txBody>
          <a:bodyPr/>
          <a:lstStyle>
            <a:lvl2pPr marL="777240" indent="-365760">
              <a:defRPr lang="zh-TW" altLang="en-US" sz="22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超研澤中圓" pitchFamily="49" charset="-120"/>
                <a:ea typeface="超研澤中圓" pitchFamily="49" charset="-120"/>
                <a:cs typeface="超研澤中圓" pitchFamily="49" charset="-120"/>
              </a:defRPr>
            </a:lvl2pPr>
            <a:lvl3pPr marL="1143000" indent="-365760">
              <a:defRPr lang="zh-TW" altLang="en-US" sz="20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超研澤特明" pitchFamily="49" charset="-120"/>
                <a:ea typeface="超研澤特明" pitchFamily="49" charset="-120"/>
                <a:cs typeface="超研澤特明" pitchFamily="49" charset="-120"/>
              </a:defRPr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marL="777240" lvl="1" indent="-36576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"/>
            </a:pPr>
            <a:r>
              <a:rPr lang="zh-TW" altLang="en-US" dirty="0"/>
              <a:t>第二層</a:t>
            </a:r>
          </a:p>
          <a:p>
            <a:pPr marL="1143000" lvl="2" indent="-36576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"/>
            </a:pPr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7" name="Title 10"/>
          <p:cNvSpPr>
            <a:spLocks noGrp="1"/>
          </p:cNvSpPr>
          <p:nvPr>
            <p:ph type="title"/>
          </p:nvPr>
        </p:nvSpPr>
        <p:spPr>
          <a:xfrm>
            <a:off x="917987" y="139589"/>
            <a:ext cx="10341684" cy="1054250"/>
          </a:xfrm>
        </p:spPr>
        <p:txBody>
          <a:bodyPr/>
          <a:lstStyle>
            <a:lvl1pPr>
              <a:defRPr>
                <a:latin typeface="超研澤中特毛楷" pitchFamily="49" charset="-120"/>
                <a:ea typeface="華康特粗明體" pitchFamily="49" charset="-120"/>
                <a:cs typeface="超研澤中特毛楷" pitchFamily="49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grpSp>
        <p:nvGrpSpPr>
          <p:cNvPr id="18" name="Group 11"/>
          <p:cNvGrpSpPr/>
          <p:nvPr userDrawn="1"/>
        </p:nvGrpSpPr>
        <p:grpSpPr>
          <a:xfrm>
            <a:off x="1563446" y="961650"/>
            <a:ext cx="9038813" cy="923330"/>
            <a:chOff x="1172584" y="1381459"/>
            <a:chExt cx="6779110" cy="923330"/>
          </a:xfrm>
        </p:grpSpPr>
        <p:sp>
          <p:nvSpPr>
            <p:cNvPr id="19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</a:p>
          </p:txBody>
        </p:sp>
        <p:cxnSp>
          <p:nvCxnSpPr>
            <p:cNvPr id="20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6767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95AEA0-D7C6-44E4-8891-1B517FBF88D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347200" y="6473826"/>
            <a:ext cx="2844800" cy="365125"/>
          </a:xfrm>
        </p:spPr>
        <p:txBody>
          <a:bodyPr/>
          <a:lstStyle/>
          <a:p>
            <a:pPr>
              <a:defRPr/>
            </a:pPr>
            <a:fld id="{71FBE3A3-D706-4349-87CD-925D299D37D1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 altLang="zh-TW">
                <a:solidFill>
                  <a:prstClr val="black">
                    <a:tint val="75000"/>
                  </a:prstClr>
                </a:solidFill>
              </a:rPr>
              <a:t>/51</a:t>
            </a: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17987" y="139589"/>
            <a:ext cx="10341684" cy="1054250"/>
          </a:xfrm>
        </p:spPr>
        <p:txBody>
          <a:bodyPr/>
          <a:lstStyle>
            <a:lvl1pPr>
              <a:defRPr>
                <a:latin typeface="超研澤中特毛楷" pitchFamily="49" charset="-120"/>
                <a:ea typeface="華康特粗明體" pitchFamily="49" charset="-120"/>
                <a:cs typeface="超研澤中特毛楷" pitchFamily="49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563446" y="838200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44546A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Wingdings" pitchFamily="2" charset="2"/>
                  <a:ea typeface="+mn-ea"/>
                  <a:cs typeface="+mn-cs"/>
                </a:rPr>
                <a:t></a:t>
              </a:r>
            </a:p>
          </p:txBody>
        </p:sp>
        <p:cxnSp>
          <p:nvCxnSpPr>
            <p:cNvPr id="17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06712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3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grpSp>
        <p:nvGrpSpPr>
          <p:cNvPr id="5" name="群組 15"/>
          <p:cNvGrpSpPr/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手繪多邊形 5"/>
            <p:cNvSpPr/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sz="1800" dirty="0">
                <a:latin typeface="+mn-lt"/>
                <a:ea typeface="+mn-ea"/>
              </a:endParaRPr>
            </a:p>
          </p:txBody>
        </p:sp>
        <p:sp>
          <p:nvSpPr>
            <p:cNvPr id="7" name="手繪多邊形 6"/>
            <p:cNvSpPr/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chemeClr val="bg1">
                <a:lumMod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sz="1800" dirty="0">
                <a:latin typeface="+mn-lt"/>
                <a:ea typeface="+mn-ea"/>
              </a:endParaRPr>
            </a:p>
          </p:txBody>
        </p:sp>
        <p:sp>
          <p:nvSpPr>
            <p:cNvPr id="8" name="手繪多邊形 7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sz="1800" dirty="0"/>
            </a:p>
          </p:txBody>
        </p:sp>
        <p:cxnSp>
          <p:nvCxnSpPr>
            <p:cNvPr id="10" name="直線接點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/>
              <a:t>按一下以編輯母片副標題樣式</a:t>
            </a:r>
            <a:endParaRPr lang="en-US"/>
          </a:p>
        </p:txBody>
      </p:sp>
      <p:sp>
        <p:nvSpPr>
          <p:cNvPr id="11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856049F-307E-4A64-91FA-D97F2BAB49CC}" type="datetime1">
              <a:rPr lang="zh-TW" altLang="en-US"/>
              <a:t>2026/8/31</a:t>
            </a:fld>
            <a:endParaRPr lang="zh-TW" altLang="en-US"/>
          </a:p>
        </p:txBody>
      </p:sp>
      <p:sp>
        <p:nvSpPr>
          <p:cNvPr id="12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3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10FC14-966B-4766-BE31-3C3331F7A924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9491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4868864"/>
            <a:ext cx="12192000" cy="198913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800" dirty="0"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C70CE-4BBB-44E8-AEDC-38AA245BF077}" type="datetime1">
              <a:rPr lang="zh-TW" altLang="en-US"/>
              <a:t>2026/8/31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D5C38F-C402-41F7-8166-5A706277E067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6933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＞形箭號 3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sp>
        <p:nvSpPr>
          <p:cNvPr id="5" name="＞形箭號 4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BC9B7-F13D-43ED-A2E6-847F32D049B4}" type="datetime1">
              <a:rPr lang="zh-TW" altLang="en-US"/>
              <a:t>2026/8/31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FB253-B0E2-436A-9990-E4412BD783FC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1574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B67E4-2F7A-433C-B809-BB5D20508B00}" type="datetime1">
              <a:rPr lang="zh-TW" altLang="en-US"/>
              <a:t>2026/8/31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80F44-4D54-46BF-9644-4822150B5E19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2193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789B5-48F7-481C-A785-A75C132204DF}" type="datetime1">
              <a:rPr lang="zh-TW" altLang="en-US"/>
              <a:t>2026/8/31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713D03-48BD-4D0B-B355-32E915470432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5030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4169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CD1DE-7459-432F-B03C-1327C836C4FD}" type="datetime1">
              <a:rPr lang="zh-TW" altLang="en-US"/>
              <a:t>2026/8/31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E617B-7FA8-4002-97EB-ED183A17444F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058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F64C0-CD62-406D-9462-4DF183438BD7}" type="datetime1">
              <a:rPr lang="zh-TW" altLang="en-US"/>
              <a:t>2026/8/31</a:t>
            </a:fld>
            <a:endParaRPr lang="zh-TW" altLang="en-US" dirty="0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86BEE-6CF8-4D11-83EC-D06910FC9351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28723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9994F-8B88-4998-98D8-A02D1A71E78A}" type="datetime1">
              <a:rPr lang="zh-TW" altLang="en-US"/>
              <a:t>2026/8/31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1F2D8-0CBA-4095-88EE-0E8683A7E17E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6080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手繪多邊形 4"/>
          <p:cNvSpPr/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>
              <a:latin typeface="+mn-lt"/>
              <a:ea typeface="+mn-ea"/>
            </a:endParaRPr>
          </a:p>
        </p:txBody>
      </p:sp>
      <p:sp>
        <p:nvSpPr>
          <p:cNvPr id="6" name="手繪多邊形 15"/>
          <p:cNvSpPr/>
          <p:nvPr/>
        </p:nvSpPr>
        <p:spPr bwMode="auto">
          <a:xfrm>
            <a:off x="647700" y="5938838"/>
            <a:ext cx="4921251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2147483647 h 588"/>
              <a:gd name="T6" fmla="*/ 2147483647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zh-TW" altLang="en-US" sz="1800"/>
          </a:p>
        </p:txBody>
      </p:sp>
      <p:sp>
        <p:nvSpPr>
          <p:cNvPr id="7" name="直角三角形 6"/>
          <p:cNvSpPr/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cxnSp>
        <p:nvCxnSpPr>
          <p:cNvPr id="8" name="直線接點 7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＞形箭號 8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sp>
        <p:nvSpPr>
          <p:cNvPr id="10" name="＞形箭號 9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1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C555EF4-3671-46C1-9023-135DAA6A0EB2}" type="datetime1">
              <a:rPr lang="zh-TW" altLang="en-US"/>
              <a:t>2026/8/31</a:t>
            </a:fld>
            <a:endParaRPr lang="zh-TW" altLang="en-US"/>
          </a:p>
        </p:txBody>
      </p:sp>
      <p:sp>
        <p:nvSpPr>
          <p:cNvPr id="12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FB11E1-DF0C-46CB-8266-244D21BCFE56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8053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444E0-CC36-4BED-8B9B-F117B5A85376}" type="datetime1">
              <a:rPr lang="zh-TW" altLang="en-US"/>
              <a:t>2026/8/31</a:t>
            </a:fld>
            <a:endParaRPr lang="zh-TW" altLang="en-US" dirty="0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7CF3F-3D10-49A4-A219-31208589CEA3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59311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00E35-A041-470F-93E9-5B2BD74F1626}" type="datetime1">
              <a:rPr lang="zh-TW" altLang="en-US"/>
              <a:t>2026/8/31</a:t>
            </a:fld>
            <a:endParaRPr lang="zh-TW" altLang="en-US" dirty="0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2E2D0C-12AA-4EA1-9BA7-D6BD03B374A1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5380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07161A-CB94-4F29-A912-A2E7EAECF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464E0D5-CE86-48A6-A623-512AC4B73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6650E3-D599-42FE-AA2D-39B61488F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4E5F9-42F6-4369-B0EF-FECD9D05C860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8A1BBE0-8317-4E68-AC84-60E28F25F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547BB9-3680-4E16-9199-981D95F89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E3A3-D706-4349-87CD-925D299D37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56340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B29F18-4CB2-4AF5-8211-9D9321E5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2B95AA-39C6-4930-BA9D-E59B4F745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5A46D4-42EE-4C5F-8DBF-C75E7E8CF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432A-058E-4F15-8FF5-98864DC45913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B38D9C7-CAF4-4A3C-A7F7-5EACD1E14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27D77F-8ABF-433D-92BD-04D63CE96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323433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E70D1A-2199-4878-88D8-130FBD948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6D75E1-CDB6-4B9B-9F66-819B8C160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A17B28-42BD-468B-8D45-0FEABD23B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0C1F-B431-4C3F-B32B-66D587B5000E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0068334-1FF9-4F53-9087-E51509F0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025FF19-734A-499E-B335-7D44239CE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E3A3-D706-4349-87CD-925D299D37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02503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C4000A-CE3C-42CE-A97C-EAA53DB7F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4B3CEB-E4E7-4213-B40B-566947139E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5D42872-34B4-4956-8CAB-C87A84EAED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EED1EE7-AEBC-4FB8-A004-FEEA60E0E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432A-058E-4F15-8FF5-98864DC45913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5D2CF55-3C1C-476C-B7C5-73AB1AD98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DE4E918-22ED-447A-AE6E-030FC8BDC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5839478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85105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A43212-E134-457F-969A-F88139C31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A9DFCCC-2BD2-4E44-91FA-6F5564115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9621419-82ED-4EDE-93AD-82FD3B3D9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4C9BF46-0DD6-4B1E-A108-0ABFA1A14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6B62D70-BFEE-4B1C-8C0B-D23F9FC9EC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C750B5B-1D6A-4E95-9B7E-281B71895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432A-058E-4F15-8FF5-98864DC45913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C45148-7971-49EE-B066-9266B9C6E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2E583BA-48A9-4228-9968-CB1B501D9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1513626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726310-2F0B-436D-8D46-A5355CADE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7770468-0DE2-4033-8C9E-0C746949E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5AEA0-D7C6-44E4-8891-1B517FBF88D3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BA2E860-831E-4042-916D-85412ADA9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743DBF4-D696-440F-BE14-E2DC01EC3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E3A3-D706-4349-87CD-925D299D37D1}" type="slidenum">
              <a:rPr lang="zh-TW" altLang="en-US" smtClean="0"/>
              <a:t>‹#›</a:t>
            </a:fld>
            <a:r>
              <a:rPr lang="en-US" altLang="zh-TW"/>
              <a:t>/51</a:t>
            </a:r>
            <a:endParaRPr lang="zh-TW" altLang="en-US" dirty="0"/>
          </a:p>
        </p:txBody>
      </p:sp>
      <p:grpSp>
        <p:nvGrpSpPr>
          <p:cNvPr id="6" name="Group 11">
            <a:extLst>
              <a:ext uri="{FF2B5EF4-FFF2-40B4-BE49-F238E27FC236}">
                <a16:creationId xmlns:a16="http://schemas.microsoft.com/office/drawing/2014/main" id="{2A4F9AE6-6C24-4BA8-A891-4755EDFB74EC}"/>
              </a:ext>
            </a:extLst>
          </p:cNvPr>
          <p:cNvGrpSpPr/>
          <p:nvPr userDrawn="1"/>
        </p:nvGrpSpPr>
        <p:grpSpPr>
          <a:xfrm>
            <a:off x="1563446" y="838200"/>
            <a:ext cx="9038813" cy="923330"/>
            <a:chOff x="1172584" y="1381459"/>
            <a:chExt cx="6779110" cy="923330"/>
          </a:xfrm>
        </p:grpSpPr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C1A4898E-9FEF-40A1-9F8A-84B575E57224}"/>
                </a:ext>
              </a:extLst>
            </p:cNvPr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8" name="Straight Connector 13">
              <a:extLst>
                <a:ext uri="{FF2B5EF4-FFF2-40B4-BE49-F238E27FC236}">
                  <a16:creationId xmlns:a16="http://schemas.microsoft.com/office/drawing/2014/main" id="{39146B77-9179-4236-8C2B-556252FAED29}"/>
                </a:ext>
              </a:extLst>
            </p:cNvPr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4">
              <a:extLst>
                <a:ext uri="{FF2B5EF4-FFF2-40B4-BE49-F238E27FC236}">
                  <a16:creationId xmlns:a16="http://schemas.microsoft.com/office/drawing/2014/main" id="{E656B309-1D02-4738-B103-A37A9B34C6C4}"/>
                </a:ext>
              </a:extLst>
            </p:cNvPr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166674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87A678A-C2C1-4F40-85DF-F5B9C7A09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B8C35-ACDF-4C6A-95B8-9E899C76AA8E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B447437-18D6-4371-8DDE-CAB5A027C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8CDF5FF-CB93-4E6E-8BF3-F512CD60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E3A3-D706-4349-87CD-925D299D37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69635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C62487-D5D8-4CCF-926E-E9F57761C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97E5656-9DD2-490B-BD14-250C27910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4A486C8-F19A-4DD5-88C6-91E399F47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6FA7F44-E45C-4B67-852B-DB6E6156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432A-058E-4F15-8FF5-98864DC45913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515D605-22DD-4CA8-9157-0287B0778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0ED065C-CD4D-42C3-B6CA-040235EE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7159666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FE490A-5931-465C-8B14-705360C6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09929D0-5BE0-4FC5-98BE-5B804D06FB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61D6E6E-1DE0-431D-9E56-3550841FC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A1BAA90-E59C-4D02-B48A-4579B45D0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BD111-B412-4AF4-9B8E-828D741879A6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EA83BA8-BBFA-45E2-AC06-1F1FF2812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932F83B-0DDA-4589-8CC5-DB2454EA7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BE3A3-D706-4349-87CD-925D299D37D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08545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017557-CAB3-4198-B334-D748E5A30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3B7E69C-2977-481A-AFB8-D2F43D46E9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5E00A7B-53E8-4B2B-80A2-43BA935D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432A-058E-4F15-8FF5-98864DC45913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39087E1-8714-44E2-8EB6-74DEC6B79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5A0B3D5-99BB-4154-B4E7-3088B29A0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0978488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1D61B7-3861-4557-88BC-F89B7FBED2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34DBFD3-08E8-4CEF-BBDB-B9FA73B61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4244F1-00DD-44B7-8CBE-AFA1F3116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432A-058E-4F15-8FF5-98864DC45913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479D609-7CF2-4D18-9CCF-D676BD774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838DB0C-5E0C-4AEC-A680-CDBA5F02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83346907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1A14F-C919-4C0B-A320-6C75F4B94098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347200" y="6492876"/>
            <a:ext cx="2844800" cy="365125"/>
          </a:xfrm>
        </p:spPr>
        <p:txBody>
          <a:bodyPr/>
          <a:lstStyle/>
          <a:p>
            <a:fld id="{71FBE3A3-D706-4349-87CD-925D299D37D1}" type="slidenum">
              <a:rPr lang="zh-TW" altLang="en-US" smtClean="0"/>
              <a:t>‹#›</a:t>
            </a:fld>
            <a:r>
              <a:rPr lang="en-US" altLang="zh-TW" dirty="0"/>
              <a:t>/51</a:t>
            </a:r>
            <a:endParaRPr lang="zh-TW" alt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1884980"/>
            <a:ext cx="5071872" cy="4232356"/>
          </a:xfrm>
        </p:spPr>
        <p:txBody>
          <a:bodyPr/>
          <a:lstStyle>
            <a:lvl2pPr marL="777240" indent="-365760">
              <a:buFont typeface="Wingdings" pitchFamily="2" charset="2"/>
              <a:buChar char=""/>
              <a:defRPr lang="zh-TW" altLang="en-US" sz="22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超研澤中圓" pitchFamily="49" charset="-120"/>
                <a:ea typeface="超研澤中圓" pitchFamily="49" charset="-120"/>
                <a:cs typeface="超研澤中圓" pitchFamily="49" charset="-120"/>
              </a:defRPr>
            </a:lvl2pPr>
            <a:lvl3pPr marL="1143000" indent="-365760">
              <a:buFont typeface="Wingdings" pitchFamily="2" charset="2"/>
              <a:buChar char=""/>
              <a:defRPr lang="zh-TW" altLang="en-US" sz="20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超研澤特明" pitchFamily="49" charset="-120"/>
                <a:ea typeface="超研澤特明" pitchFamily="49" charset="-120"/>
                <a:cs typeface="超研澤特明" pitchFamily="49" charset="-120"/>
              </a:defRPr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marL="777240" lvl="1" indent="-36576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"/>
            </a:pPr>
            <a:r>
              <a:rPr lang="zh-TW" altLang="en-US" dirty="0"/>
              <a:t>第二層</a:t>
            </a:r>
          </a:p>
          <a:p>
            <a:pPr marL="1143000" lvl="2" indent="-36576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"/>
            </a:pPr>
            <a:r>
              <a:rPr lang="zh-TW" altLang="en-US" dirty="0"/>
              <a:t>第三層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1884980"/>
            <a:ext cx="5071872" cy="4232356"/>
          </a:xfrm>
        </p:spPr>
        <p:txBody>
          <a:bodyPr/>
          <a:lstStyle>
            <a:lvl2pPr marL="777240" indent="-365760">
              <a:defRPr lang="zh-TW" altLang="en-US" sz="22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超研澤中圓" pitchFamily="49" charset="-120"/>
                <a:ea typeface="超研澤中圓" pitchFamily="49" charset="-120"/>
                <a:cs typeface="超研澤中圓" pitchFamily="49" charset="-120"/>
              </a:defRPr>
            </a:lvl2pPr>
            <a:lvl3pPr marL="1143000" indent="-365760">
              <a:defRPr lang="zh-TW" altLang="en-US" sz="20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超研澤特明" pitchFamily="49" charset="-120"/>
                <a:ea typeface="超研澤特明" pitchFamily="49" charset="-120"/>
                <a:cs typeface="超研澤特明" pitchFamily="49" charset="-120"/>
              </a:defRPr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marL="777240" lvl="1" indent="-36576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Char char=""/>
            </a:pPr>
            <a:r>
              <a:rPr lang="zh-TW" altLang="en-US" dirty="0"/>
              <a:t>第二層</a:t>
            </a:r>
          </a:p>
          <a:p>
            <a:pPr marL="1143000" lvl="2" indent="-36576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"/>
            </a:pPr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17" name="Title 10"/>
          <p:cNvSpPr>
            <a:spLocks noGrp="1"/>
          </p:cNvSpPr>
          <p:nvPr>
            <p:ph type="title"/>
          </p:nvPr>
        </p:nvSpPr>
        <p:spPr>
          <a:xfrm>
            <a:off x="917987" y="139589"/>
            <a:ext cx="10341684" cy="1054250"/>
          </a:xfrm>
        </p:spPr>
        <p:txBody>
          <a:bodyPr/>
          <a:lstStyle>
            <a:lvl1pPr>
              <a:defRPr>
                <a:latin typeface="超研澤中特毛楷" pitchFamily="49" charset="-120"/>
                <a:ea typeface="華康特粗明體" pitchFamily="49" charset="-120"/>
                <a:cs typeface="超研澤中特毛楷" pitchFamily="49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grpSp>
        <p:nvGrpSpPr>
          <p:cNvPr id="18" name="Group 11"/>
          <p:cNvGrpSpPr/>
          <p:nvPr userDrawn="1"/>
        </p:nvGrpSpPr>
        <p:grpSpPr>
          <a:xfrm>
            <a:off x="1563446" y="961650"/>
            <a:ext cx="9038813" cy="923330"/>
            <a:chOff x="1172584" y="1381459"/>
            <a:chExt cx="6779110" cy="923330"/>
          </a:xfrm>
        </p:grpSpPr>
        <p:sp>
          <p:nvSpPr>
            <p:cNvPr id="19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20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48765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5AEA0-D7C6-44E4-8891-1B517FBF88D3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347200" y="6473826"/>
            <a:ext cx="2844800" cy="365125"/>
          </a:xfrm>
        </p:spPr>
        <p:txBody>
          <a:bodyPr/>
          <a:lstStyle/>
          <a:p>
            <a:fld id="{71FBE3A3-D706-4349-87CD-925D299D37D1}" type="slidenum">
              <a:rPr lang="zh-TW" altLang="en-US" smtClean="0"/>
              <a:t>‹#›</a:t>
            </a:fld>
            <a:r>
              <a:rPr lang="en-US" altLang="zh-TW" dirty="0"/>
              <a:t>/51</a:t>
            </a:r>
            <a:endParaRPr lang="zh-TW" alt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17987" y="139589"/>
            <a:ext cx="10341684" cy="1054250"/>
          </a:xfrm>
        </p:spPr>
        <p:txBody>
          <a:bodyPr/>
          <a:lstStyle>
            <a:lvl1pPr>
              <a:defRPr>
                <a:latin typeface="超研澤中特毛楷" pitchFamily="49" charset="-120"/>
                <a:ea typeface="華康特粗明體" pitchFamily="49" charset="-120"/>
                <a:cs typeface="超研澤中特毛楷" pitchFamily="49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563446" y="838200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536063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8783-F303-4D68-B08F-5D6FAADD70DD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839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76605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13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C2C62-D944-418D-B6D9-1237DF7EB88E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21336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DD95-7441-47B6-A95A-29DDA47F016B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206208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DD95-7441-47B6-A95A-29DDA47F016B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7051321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4FA3-D1B2-46FD-AF34-D4D1EE53249A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2106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A76A-8B2B-4942-A77D-7DD1B9C38890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0211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DD95-7441-47B6-A95A-29DDA47F016B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7396623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CDD95-7441-47B6-A95A-29DDA47F016B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8370227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FF6DD-2FB0-4C78-929C-EB92E5D5DC7E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40734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947-02C6-44D7-B87B-50AE3F4F6EE1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17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9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3098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2114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3213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0DFCF-C0C4-4383-BEE0-E78BBC307912}" type="datetimeFigureOut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6ED3-AD8B-4E87-891D-DC9FEB9F8D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201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C66ACBE-E0BA-4140-BD54-D6295647D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9CF22E8-CCF2-4B8C-B999-B7ADF0B15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0CB09D-1F77-471E-A04F-9B25DFB993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DA432A-058E-4F15-8FF5-98864DC4591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2026/8/31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FAAA465-4DAF-4431-ADED-A3EB092C27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606FE8A-87D5-4012-BE8C-424589DB76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460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/>
          <p:nvPr/>
        </p:nvSpPr>
        <p:spPr bwMode="auto">
          <a:xfrm>
            <a:off x="666751" y="5945188"/>
            <a:ext cx="6587067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>
              <a:latin typeface="+mn-lt"/>
              <a:ea typeface="+mn-ea"/>
            </a:endParaRPr>
          </a:p>
        </p:txBody>
      </p:sp>
      <p:sp>
        <p:nvSpPr>
          <p:cNvPr id="12" name="手繪多邊形 11"/>
          <p:cNvSpPr/>
          <p:nvPr/>
        </p:nvSpPr>
        <p:spPr bwMode="auto">
          <a:xfrm>
            <a:off x="647700" y="5938838"/>
            <a:ext cx="49212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>
              <a:latin typeface="+mn-lt"/>
              <a:ea typeface="+mn-ea"/>
            </a:endParaRPr>
          </a:p>
        </p:txBody>
      </p:sp>
      <p:sp>
        <p:nvSpPr>
          <p:cNvPr id="14" name="直角三角形 13"/>
          <p:cNvSpPr/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en-US" sz="1800" dirty="0"/>
          </a:p>
        </p:txBody>
      </p:sp>
      <p:cxnSp>
        <p:nvCxnSpPr>
          <p:cNvPr id="15" name="直線接點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1033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fld id="{C8B15C3E-DDFC-4567-90A2-03D3C6E5E21A}" type="datetime1">
              <a:rPr lang="zh-TW" altLang="en-US"/>
              <a:t>2026/8/31</a:t>
            </a:fld>
            <a:endParaRPr lang="zh-TW" altLang="en-US" dirty="0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標楷體" panose="03000509000000000000" pitchFamily="65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kumimoji="0" sz="1000">
                <a:latin typeface="Lucida Sans Unicode" panose="020B0602030504020204" pitchFamily="34" charset="0"/>
                <a:ea typeface="標楷體" panose="03000509000000000000" pitchFamily="65" charset="-120"/>
              </a:defRPr>
            </a:lvl1pPr>
          </a:lstStyle>
          <a:p>
            <a:fld id="{84ED29B3-831D-44A6-BEF7-F84AEE81509E}" type="slidenum">
              <a:rPr lang="zh-TW" altLang="en-US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052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  <a:ea typeface="微軟正黑體" panose="020B0604030504040204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  <a:ea typeface="微軟正黑體" panose="020B0604030504040204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  <a:ea typeface="微軟正黑體" panose="020B0604030504040204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anose="020B0602030504020204" pitchFamily="34" charset="0"/>
          <a:ea typeface="微軟正黑體" panose="020B0604030504040204" pitchFamily="34" charset="-120"/>
        </a:defRPr>
      </a:lvl9pPr>
    </p:titleStyle>
    <p:bodyStyle>
      <a:lvl1pPr marL="365125" indent="-255905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1pPr>
      <a:lvl2pPr marL="621030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2pPr>
      <a:lvl3pPr marL="859155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標楷體" panose="03000509000000000000" pitchFamily="65" charset="-120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 panose="05020102010507070707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C66ACBE-E0BA-4140-BD54-D6295647D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9CF22E8-CCF2-4B8C-B999-B7ADF0B15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0CB09D-1F77-471E-A04F-9B25DFB993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A432A-058E-4F15-8FF5-98864DC45913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FAAA465-4DAF-4431-ADED-A3EB092C27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606FE8A-87D5-4012-BE8C-424589DB76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59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CDD95-7441-47B6-A95A-29DDA47F016B}" type="datetime1">
              <a:rPr lang="zh-TW" altLang="en-US" smtClean="0"/>
              <a:t>2026/8/31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DEEE8-3539-40D2-9899-3086DA2344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0968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8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ccount.ctust.edu.tw/p/406-1027-69609,r1.php?Lang=zh-tw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ctrTitle"/>
          </p:nvPr>
        </p:nvSpPr>
        <p:spPr>
          <a:xfrm>
            <a:off x="2398662" y="5562468"/>
            <a:ext cx="7772400" cy="847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1" lang="en-US" altLang="zh-TW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軟正黑體" panose="020B0604030504040204" pitchFamily="34" charset="-120"/>
              </a:rPr>
              <a:t>115</a:t>
            </a:r>
            <a:r>
              <a:rPr kumimoji="1" lang="zh-TW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軟正黑體" panose="020B0604030504040204" pitchFamily="34" charset="-120"/>
              </a:rPr>
              <a:t>年</a:t>
            </a:r>
            <a:r>
              <a:rPr kumimoji="1" lang="en-US" altLang="zh-TW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軟正黑體" panose="020B0604030504040204" pitchFamily="34" charset="-120"/>
              </a:rPr>
              <a:t>09</a:t>
            </a:r>
            <a:r>
              <a:rPr kumimoji="1" lang="zh-TW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軟正黑體" panose="020B0604030504040204" pitchFamily="34" charset="-120"/>
              </a:rPr>
              <a:t>月</a:t>
            </a:r>
            <a:r>
              <a:rPr kumimoji="1" lang="en-US" altLang="zh-TW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軟正黑體" panose="020B0604030504040204" pitchFamily="34" charset="-120"/>
              </a:rPr>
              <a:t>02</a:t>
            </a:r>
            <a:r>
              <a:rPr kumimoji="1" lang="zh-TW" alt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軟正黑體" panose="020B0604030504040204" pitchFamily="34" charset="-120"/>
              </a:rPr>
              <a:t>日</a:t>
            </a:r>
            <a:endParaRPr lang="zh-TW" altLang="en-US" sz="5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21267" y="1017472"/>
            <a:ext cx="1026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kumimoji="1" lang="zh-TW" alt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學輔經費核銷與結案之管理精進</a:t>
            </a:r>
            <a:endParaRPr kumimoji="1" lang="en-US" altLang="zh-TW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2337531" y="4173514"/>
            <a:ext cx="7772400" cy="8477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kumimoji="1"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報告人：陳雯雯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1305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標題 1">
            <a:extLst>
              <a:ext uri="{FF2B5EF4-FFF2-40B4-BE49-F238E27FC236}">
                <a16:creationId xmlns:a16="http://schemas.microsoft.com/office/drawing/2014/main" id="{A34A3E2D-C0B9-415E-8999-D0817480A3E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5450" y="260561"/>
            <a:ext cx="7772400" cy="1070179"/>
          </a:xfrm>
        </p:spPr>
        <p:txBody>
          <a:bodyPr>
            <a:normAutofit fontScale="90000"/>
          </a:bodyPr>
          <a:lstStyle/>
          <a:p>
            <a:pPr algn="ctr">
              <a:lnSpc>
                <a:spcPts val="3500"/>
              </a:lnSpc>
              <a:spcBef>
                <a:spcPts val="600"/>
              </a:spcBef>
            </a:pPr>
            <a:br>
              <a:rPr lang="en-US" altLang="zh-TW" sz="3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6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									 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0A3C61-17EC-4470-8082-A7ECA738F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8930" y="206037"/>
            <a:ext cx="73247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 b="1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lnSpc>
                <a:spcPts val="4000"/>
              </a:lnSpc>
              <a:defRPr/>
            </a:pPr>
            <a:r>
              <a:rPr lang="zh-TW" altLang="en-US" sz="4000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跨年度計畫編列與執行</a:t>
            </a:r>
            <a:endParaRPr lang="zh-TW" altLang="zh-TW" sz="4000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3722B69-9E67-4599-AF61-48808C3F70BA}"/>
              </a:ext>
            </a:extLst>
          </p:cNvPr>
          <p:cNvSpPr txBox="1"/>
          <p:nvPr/>
        </p:nvSpPr>
        <p:spPr>
          <a:xfrm>
            <a:off x="1850229" y="920223"/>
            <a:ext cx="907216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n"/>
            </a:pPr>
            <a:r>
              <a:rPr kumimoji="1" lang="zh-TW" altLang="en-US" sz="2400" b="1" dirty="0">
                <a:solidFill>
                  <a:srgbClr val="DA1F28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預算編列期間：</a:t>
            </a:r>
            <a:r>
              <a:rPr kumimoji="1" lang="zh-TW" altLang="en-US" sz="24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各單位須編列共</a:t>
            </a:r>
            <a:r>
              <a:rPr kumimoji="1" lang="en-US" altLang="zh-TW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kumimoji="1"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個月</a:t>
            </a:r>
            <a:r>
              <a:rPr kumimoji="1" lang="en-US" altLang="zh-TW" sz="2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(115/8/1~116/12/31)</a:t>
            </a:r>
            <a:endParaRPr kumimoji="1" lang="en-US" altLang="zh-TW" sz="2400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eaLnBrk="0" fontAlgn="base" hangingPunct="0">
              <a:spcBef>
                <a:spcPts val="1200"/>
              </a:spcBef>
              <a:spcAft>
                <a:spcPct val="0"/>
              </a:spcAft>
              <a:buFont typeface="Wingdings" panose="05000000000000000000" pitchFamily="2" charset="2"/>
              <a:buChar char="n"/>
            </a:pPr>
            <a:r>
              <a:rPr kumimoji="1" lang="zh-TW" altLang="en-US" sz="2400" b="1" dirty="0">
                <a:solidFill>
                  <a:srgbClr val="DA1F28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經費來源：</a:t>
            </a:r>
            <a:r>
              <a:rPr kumimoji="1"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學校經費、</a:t>
            </a:r>
            <a:r>
              <a:rPr kumimoji="1"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獎補助款預算</a:t>
            </a:r>
            <a:r>
              <a:rPr kumimoji="1" lang="en-US" altLang="zh-TW" sz="2000" b="1" dirty="0">
                <a:solidFill>
                  <a:srgbClr val="7D3C4A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(116.1.1</a:t>
            </a:r>
            <a:r>
              <a:rPr kumimoji="1" lang="zh-TW" altLang="en-US" sz="2000" b="1" dirty="0">
                <a:solidFill>
                  <a:srgbClr val="7D3C4A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起系統開放動支</a:t>
            </a:r>
            <a:r>
              <a:rPr kumimoji="1" lang="en-US" altLang="zh-TW" sz="2000" b="1" dirty="0">
                <a:solidFill>
                  <a:srgbClr val="7D3C4A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en-US" altLang="zh-TW" sz="2000" dirty="0">
              <a:solidFill>
                <a:srgbClr val="7D3C4A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2C4CA401-0D67-41F3-8C03-79F4369AF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271053"/>
              </p:ext>
            </p:extLst>
          </p:nvPr>
        </p:nvGraphicFramePr>
        <p:xfrm>
          <a:off x="777240" y="2844232"/>
          <a:ext cx="10625327" cy="2977711"/>
        </p:xfrm>
        <a:graphic>
          <a:graphicData uri="http://schemas.openxmlformats.org/drawingml/2006/table">
            <a:tbl>
              <a:tblPr/>
              <a:tblGrid>
                <a:gridCol w="1457242">
                  <a:extLst>
                    <a:ext uri="{9D8B030D-6E8A-4147-A177-3AD203B41FA5}">
                      <a16:colId xmlns:a16="http://schemas.microsoft.com/office/drawing/2014/main" val="3825050284"/>
                    </a:ext>
                  </a:extLst>
                </a:gridCol>
                <a:gridCol w="867016">
                  <a:extLst>
                    <a:ext uri="{9D8B030D-6E8A-4147-A177-3AD203B41FA5}">
                      <a16:colId xmlns:a16="http://schemas.microsoft.com/office/drawing/2014/main" val="3987116315"/>
                    </a:ext>
                  </a:extLst>
                </a:gridCol>
                <a:gridCol w="1389782">
                  <a:extLst>
                    <a:ext uri="{9D8B030D-6E8A-4147-A177-3AD203B41FA5}">
                      <a16:colId xmlns:a16="http://schemas.microsoft.com/office/drawing/2014/main" val="2903704924"/>
                    </a:ext>
                  </a:extLst>
                </a:gridCol>
                <a:gridCol w="2036517">
                  <a:extLst>
                    <a:ext uri="{9D8B030D-6E8A-4147-A177-3AD203B41FA5}">
                      <a16:colId xmlns:a16="http://schemas.microsoft.com/office/drawing/2014/main" val="2931696879"/>
                    </a:ext>
                  </a:extLst>
                </a:gridCol>
                <a:gridCol w="1857021">
                  <a:extLst>
                    <a:ext uri="{9D8B030D-6E8A-4147-A177-3AD203B41FA5}">
                      <a16:colId xmlns:a16="http://schemas.microsoft.com/office/drawing/2014/main" val="864312124"/>
                    </a:ext>
                  </a:extLst>
                </a:gridCol>
                <a:gridCol w="2033879">
                  <a:extLst>
                    <a:ext uri="{9D8B030D-6E8A-4147-A177-3AD203B41FA5}">
                      <a16:colId xmlns:a16="http://schemas.microsoft.com/office/drawing/2014/main" val="2427065280"/>
                    </a:ext>
                  </a:extLst>
                </a:gridCol>
                <a:gridCol w="983870">
                  <a:extLst>
                    <a:ext uri="{9D8B030D-6E8A-4147-A177-3AD203B41FA5}">
                      <a16:colId xmlns:a16="http://schemas.microsoft.com/office/drawing/2014/main" val="1067038287"/>
                    </a:ext>
                  </a:extLst>
                </a:gridCol>
              </a:tblGrid>
              <a:tr h="570766">
                <a:tc row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經費來源</a:t>
                      </a: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116</a:t>
                      </a:r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學年度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291991"/>
                  </a:ext>
                </a:extLst>
              </a:tr>
              <a:tr h="88046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en-US" altLang="zh-TW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114/8/1~115/7/31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115/8/1~115/12/31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116/1/1-116/7/31</a:t>
                      </a: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116/8/1~116/12/31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117/1/1-117/7/31</a:t>
                      </a: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1278037"/>
                  </a:ext>
                </a:extLst>
              </a:tr>
              <a:tr h="50882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學校經費</a:t>
                      </a: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00FF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0000FF"/>
                          </a:highligh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926163"/>
                  </a:ext>
                </a:extLst>
              </a:tr>
              <a:tr h="50882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獎補助款</a:t>
                      </a: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460295"/>
                  </a:ext>
                </a:extLst>
              </a:tr>
              <a:tr h="50882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高教深耕</a:t>
                      </a: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　</a:t>
                      </a:r>
                    </a:p>
                  </a:txBody>
                  <a:tcPr marL="6552" marR="6552" marT="655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278243"/>
                  </a:ext>
                </a:extLst>
              </a:tr>
            </a:tbl>
          </a:graphicData>
        </a:graphic>
      </p:graphicFrame>
      <p:sp>
        <p:nvSpPr>
          <p:cNvPr id="12" name="矩形 11">
            <a:extLst>
              <a:ext uri="{FF2B5EF4-FFF2-40B4-BE49-F238E27FC236}">
                <a16:creationId xmlns:a16="http://schemas.microsoft.com/office/drawing/2014/main" id="{C39004D6-BFCF-4032-A949-8371F964BBEF}"/>
              </a:ext>
            </a:extLst>
          </p:cNvPr>
          <p:cNvSpPr/>
          <p:nvPr/>
        </p:nvSpPr>
        <p:spPr>
          <a:xfrm>
            <a:off x="789434" y="4299674"/>
            <a:ext cx="9643868" cy="1522267"/>
          </a:xfrm>
          <a:prstGeom prst="rect">
            <a:avLst/>
          </a:prstGeom>
          <a:noFill/>
          <a:ln w="38100" cmpd="sng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>
              <a:solidFill>
                <a:prstClr val="white"/>
              </a:solidFill>
              <a:latin typeface="Lucida Sans Unicode"/>
              <a:ea typeface="微軟正黑體" panose="020B0604030504040204" pitchFamily="34" charset="-120"/>
            </a:endParaRPr>
          </a:p>
        </p:txBody>
      </p:sp>
      <p:sp>
        <p:nvSpPr>
          <p:cNvPr id="15" name="左-右雙向箭號 63">
            <a:extLst>
              <a:ext uri="{FF2B5EF4-FFF2-40B4-BE49-F238E27FC236}">
                <a16:creationId xmlns:a16="http://schemas.microsoft.com/office/drawing/2014/main" id="{F6560297-460B-4625-A2B1-D49B03669636}"/>
              </a:ext>
            </a:extLst>
          </p:cNvPr>
          <p:cNvSpPr/>
          <p:nvPr/>
        </p:nvSpPr>
        <p:spPr>
          <a:xfrm>
            <a:off x="4758984" y="1805552"/>
            <a:ext cx="4824670" cy="1013956"/>
          </a:xfrm>
          <a:prstGeom prst="leftRightArrow">
            <a:avLst/>
          </a:prstGeom>
          <a:solidFill>
            <a:srgbClr val="EEECE1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TW" altLang="en-US" kern="0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3B1E5E5-0D2B-43BB-B112-CCA75E7FBC2D}"/>
              </a:ext>
            </a:extLst>
          </p:cNvPr>
          <p:cNvSpPr txBox="1"/>
          <p:nvPr/>
        </p:nvSpPr>
        <p:spPr>
          <a:xfrm>
            <a:off x="5663940" y="2122662"/>
            <a:ext cx="3384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預算編列期間共</a:t>
            </a:r>
            <a:r>
              <a:rPr kumimoji="1" lang="en-US" altLang="zh-TW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kumimoji="1"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個月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3088112" y="4807316"/>
            <a:ext cx="3429314" cy="96949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kumimoji="1"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endParaRPr kumimoji="1" lang="en-US" altLang="zh-TW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執行中</a:t>
            </a:r>
            <a:r>
              <a:rPr kumimoji="1" lang="en-US" altLang="zh-TW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en-US" altLang="zh-TW" sz="9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接點 9"/>
          <p:cNvCxnSpPr>
            <a:cxnSpLocks/>
          </p:cNvCxnSpPr>
          <p:nvPr/>
        </p:nvCxnSpPr>
        <p:spPr>
          <a:xfrm>
            <a:off x="3056252" y="4299674"/>
            <a:ext cx="0" cy="1718583"/>
          </a:xfrm>
          <a:prstGeom prst="line">
            <a:avLst/>
          </a:prstGeom>
          <a:ln w="508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7730369" y="4829974"/>
            <a:ext cx="2664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116</a:t>
            </a:r>
            <a:r>
              <a:rPr kumimoji="1"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</a:p>
        </p:txBody>
      </p:sp>
      <p:cxnSp>
        <p:nvCxnSpPr>
          <p:cNvPr id="22" name="直線接點 21"/>
          <p:cNvCxnSpPr>
            <a:cxnSpLocks/>
          </p:cNvCxnSpPr>
          <p:nvPr/>
        </p:nvCxnSpPr>
        <p:spPr>
          <a:xfrm flipH="1">
            <a:off x="6541832" y="4299674"/>
            <a:ext cx="5153" cy="1718583"/>
          </a:xfrm>
          <a:prstGeom prst="line">
            <a:avLst/>
          </a:prstGeom>
          <a:ln w="508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7730369" y="5360276"/>
            <a:ext cx="2664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116</a:t>
            </a:r>
            <a:r>
              <a:rPr kumimoji="1"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83976690-EC60-67E9-A633-2968154887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10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794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/>
          <p:cNvSpPr txBox="1">
            <a:spLocks noGrp="1"/>
          </p:cNvSpPr>
          <p:nvPr>
            <p:ph type="title"/>
          </p:nvPr>
        </p:nvSpPr>
        <p:spPr>
          <a:xfrm>
            <a:off x="118872" y="295510"/>
            <a:ext cx="11859768" cy="802806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8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algn="ctr"/>
            <a:r>
              <a:rPr lang="en-US" altLang="zh-TW" sz="4000" dirty="0">
                <a:solidFill>
                  <a:srgbClr val="0000CC"/>
                </a:solidFill>
              </a:rPr>
              <a:t>115</a:t>
            </a:r>
            <a:r>
              <a:rPr lang="zh-TW" altLang="en-US" sz="4000" dirty="0">
                <a:solidFill>
                  <a:srgbClr val="0000CC"/>
                </a:solidFill>
              </a:rPr>
              <a:t>學年度教育部計畫例行性配合款支出預算表</a:t>
            </a:r>
            <a:endParaRPr sz="4000" dirty="0">
              <a:solidFill>
                <a:srgbClr val="0000CC"/>
              </a:solidFill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658A1780-5F23-495B-A8CF-D7787D146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383995"/>
              </p:ext>
            </p:extLst>
          </p:nvPr>
        </p:nvGraphicFramePr>
        <p:xfrm>
          <a:off x="603504" y="1384210"/>
          <a:ext cx="10613136" cy="4638743"/>
        </p:xfrm>
        <a:graphic>
          <a:graphicData uri="http://schemas.openxmlformats.org/drawingml/2006/table">
            <a:tbl>
              <a:tblPr/>
              <a:tblGrid>
                <a:gridCol w="4990187">
                  <a:extLst>
                    <a:ext uri="{9D8B030D-6E8A-4147-A177-3AD203B41FA5}">
                      <a16:colId xmlns:a16="http://schemas.microsoft.com/office/drawing/2014/main" val="4096128085"/>
                    </a:ext>
                  </a:extLst>
                </a:gridCol>
                <a:gridCol w="1936633">
                  <a:extLst>
                    <a:ext uri="{9D8B030D-6E8A-4147-A177-3AD203B41FA5}">
                      <a16:colId xmlns:a16="http://schemas.microsoft.com/office/drawing/2014/main" val="1159406541"/>
                    </a:ext>
                  </a:extLst>
                </a:gridCol>
                <a:gridCol w="1802412">
                  <a:extLst>
                    <a:ext uri="{9D8B030D-6E8A-4147-A177-3AD203B41FA5}">
                      <a16:colId xmlns:a16="http://schemas.microsoft.com/office/drawing/2014/main" val="3616131937"/>
                    </a:ext>
                  </a:extLst>
                </a:gridCol>
                <a:gridCol w="1883904">
                  <a:extLst>
                    <a:ext uri="{9D8B030D-6E8A-4147-A177-3AD203B41FA5}">
                      <a16:colId xmlns:a16="http://schemas.microsoft.com/office/drawing/2014/main" val="3390727093"/>
                    </a:ext>
                  </a:extLst>
                </a:gridCol>
              </a:tblGrid>
              <a:tr h="40142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b="1" i="0" u="none" strike="noStrike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單位名稱：學務處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9946668"/>
                  </a:ext>
                </a:extLst>
              </a:tr>
              <a:tr h="3362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計畫名稱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預估金額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889606"/>
                  </a:ext>
                </a:extLst>
              </a:tr>
              <a:tr h="33621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8-12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116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1-7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116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8-12</a:t>
                      </a:r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842674"/>
                  </a:ext>
                </a:extLst>
              </a:tr>
              <a:tr h="79962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私立大專校院學生事務與輔導工作計畫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1,224,825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415,275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1,245,825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0971896"/>
                  </a:ext>
                </a:extLst>
              </a:tr>
              <a:tr h="59655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遞補學務與輔導創新工作專業人力計畫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519,678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672,950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529,266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6877776"/>
                  </a:ext>
                </a:extLst>
              </a:tr>
              <a:tr h="79284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大專校院招收及輔導身心障礙學生工作計畫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605,000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665,000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665,000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90414"/>
                  </a:ext>
                </a:extLst>
              </a:tr>
              <a:tr h="74642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大專校院聘用專兼任專業輔導人力計畫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750,000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400,000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700,000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6919145"/>
                  </a:ext>
                </a:extLst>
              </a:tr>
              <a:tr h="59037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  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3,099,503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2,153,225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3,140,091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4735697"/>
                  </a:ext>
                </a:extLst>
              </a:tr>
            </a:tbl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BA80E590-9A85-4D53-A59C-5369A351F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689" y="2154224"/>
            <a:ext cx="3772555" cy="3889901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5" name="投影片編號版面配置區 1">
            <a:extLst>
              <a:ext uri="{FF2B5EF4-FFF2-40B4-BE49-F238E27FC236}">
                <a16:creationId xmlns:a16="http://schemas.microsoft.com/office/drawing/2014/main" id="{9073C91B-6BA2-C025-8872-927BF2C2A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11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781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字方塊 3">
            <a:extLst>
              <a:ext uri="{FF2B5EF4-FFF2-40B4-BE49-F238E27FC236}">
                <a16:creationId xmlns:a16="http://schemas.microsoft.com/office/drawing/2014/main" id="{23A8C97D-135B-499E-B1AE-ED1C1AC99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917" y="2616841"/>
            <a:ext cx="787908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zh-TW" altLang="en-US" sz="6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二、經費核銷注意事項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D101B27-2121-F832-E729-B60E07A5E0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12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720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373806B-5C38-AD64-0C2F-284823F0F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243" y="1323250"/>
            <a:ext cx="4359812" cy="4948241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21E95867-0203-5612-4029-065632CC4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105" y="1212801"/>
            <a:ext cx="2077055" cy="5218556"/>
          </a:xfrm>
          <a:prstGeom prst="rect">
            <a:avLst/>
          </a:prstGeom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058333" y="457201"/>
            <a:ext cx="10024534" cy="6067425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endParaRPr lang="zh-TW" altLang="en-US" sz="180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V="1">
            <a:off x="2702958" y="1096173"/>
            <a:ext cx="6786084" cy="0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FEF8877-90B4-483A-986B-010D9746E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6846" y="2862929"/>
            <a:ext cx="2022078" cy="58349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5F062F3-3CAB-4597-B550-E8B62C401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8721" y="3016597"/>
            <a:ext cx="1882363" cy="444149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7" name="箭號: 向右 6">
            <a:extLst>
              <a:ext uri="{FF2B5EF4-FFF2-40B4-BE49-F238E27FC236}">
                <a16:creationId xmlns:a16="http://schemas.microsoft.com/office/drawing/2014/main" id="{C1199CAA-6D3A-4FE7-A66A-031F28DF61AB}"/>
              </a:ext>
            </a:extLst>
          </p:cNvPr>
          <p:cNvSpPr/>
          <p:nvPr/>
        </p:nvSpPr>
        <p:spPr>
          <a:xfrm>
            <a:off x="3716765" y="3070599"/>
            <a:ext cx="609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B3D2F695-2117-4432-886E-C0F205CA46DE}"/>
              </a:ext>
            </a:extLst>
          </p:cNvPr>
          <p:cNvSpPr txBox="1"/>
          <p:nvPr/>
        </p:nvSpPr>
        <p:spPr>
          <a:xfrm>
            <a:off x="8276667" y="1175622"/>
            <a:ext cx="2634365" cy="5282280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Calibri"/>
                <a:ea typeface="新細明體" panose="02020500000000000000" pitchFamily="18" charset="-120"/>
              </a:rPr>
              <a:t>錯誤樣態：</a:t>
            </a:r>
            <a:endParaRPr lang="en-US" altLang="zh-TW" sz="2400" b="1" dirty="0">
              <a:solidFill>
                <a:srgbClr val="C00000"/>
              </a:solidFill>
              <a:highlight>
                <a:srgbClr val="FFFF00"/>
              </a:highlight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一、單位拜訪送禮</a:t>
            </a:r>
            <a:endParaRPr lang="en-US" altLang="zh-TW" b="1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             事務費</a:t>
            </a:r>
            <a:endParaRPr lang="en-US" altLang="zh-TW" b="1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      公關費</a:t>
            </a:r>
            <a:endParaRPr lang="en-US" altLang="zh-TW" b="1" dirty="0">
              <a:solidFill>
                <a:prstClr val="black"/>
              </a:solidFill>
              <a:latin typeface="細明體" panose="02020509000000000000" pitchFamily="49" charset="-120"/>
              <a:ea typeface="細明體" panose="02020509000000000000" pitchFamily="49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二、單位購買紙張、碳 </a:t>
            </a:r>
            <a:endParaRPr lang="en-US" altLang="zh-TW" b="1" dirty="0">
              <a:solidFill>
                <a:prstClr val="black"/>
              </a:solidFill>
              <a:latin typeface="細明體" panose="02020509000000000000" pitchFamily="49" charset="-120"/>
              <a:ea typeface="細明體" panose="02020509000000000000" pitchFamily="49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    粉匣、文具用品</a:t>
            </a:r>
            <a:endParaRPr lang="en-US" altLang="zh-TW" b="1" dirty="0">
              <a:solidFill>
                <a:prstClr val="black"/>
              </a:solidFill>
              <a:latin typeface="細明體" panose="02020509000000000000" pitchFamily="49" charset="-120"/>
              <a:ea typeface="細明體" panose="02020509000000000000" pitchFamily="49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             影印及印刷費</a:t>
            </a:r>
            <a:endParaRPr lang="en-US" altLang="zh-TW" b="1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      文具紙張費</a:t>
            </a:r>
            <a:endParaRPr lang="en-US" altLang="zh-TW" b="1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三、購買未達一萬且使</a:t>
            </a:r>
            <a:endParaRPr lang="en-US" altLang="zh-TW" b="1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         用</a:t>
            </a:r>
            <a:r>
              <a:rPr lang="en-US" altLang="zh-TW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2</a:t>
            </a: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年以上</a:t>
            </a:r>
            <a:r>
              <a:rPr lang="zh-TW" altLang="en-US" b="1" dirty="0">
                <a:solidFill>
                  <a:srgbClr val="C00000"/>
                </a:solidFill>
                <a:latin typeface="Calibri"/>
                <a:ea typeface="新細明體" panose="02020500000000000000" pitchFamily="18" charset="-120"/>
              </a:rPr>
              <a:t>非消耗品</a:t>
            </a:r>
            <a:endParaRPr lang="en-US" altLang="zh-TW" b="1" dirty="0">
              <a:solidFill>
                <a:srgbClr val="C00000"/>
              </a:solidFill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              事務費</a:t>
            </a:r>
            <a:endParaRPr lang="en-US" altLang="zh-TW" b="1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              物品</a:t>
            </a:r>
            <a:endParaRPr lang="en-US" altLang="zh-TW" b="1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四、畢業典禮等活動</a:t>
            </a:r>
            <a:endParaRPr lang="en-US" altLang="zh-TW" b="1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              餐費、影印印刷</a:t>
            </a:r>
            <a:endParaRPr lang="en-US" altLang="zh-TW" b="1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  <a:p>
            <a:pPr>
              <a:lnSpc>
                <a:spcPct val="125000"/>
              </a:lnSpc>
              <a:defRPr/>
            </a:pPr>
            <a:r>
              <a:rPr lang="zh-TW" altLang="en-US" b="1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              慶典及其它活動</a:t>
            </a:r>
            <a:endParaRPr lang="zh-TW" altLang="en-US" dirty="0">
              <a:solidFill>
                <a:prstClr val="black"/>
              </a:solidFill>
              <a:latin typeface="Calibri"/>
              <a:ea typeface="新細明體" panose="02020500000000000000" pitchFamily="18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E13AEC3-1475-ED5A-E307-798D98831084}"/>
              </a:ext>
            </a:extLst>
          </p:cNvPr>
          <p:cNvGrpSpPr/>
          <p:nvPr/>
        </p:nvGrpSpPr>
        <p:grpSpPr>
          <a:xfrm>
            <a:off x="8523134" y="1883509"/>
            <a:ext cx="349447" cy="725045"/>
            <a:chOff x="6243956" y="1883261"/>
            <a:chExt cx="349447" cy="725045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F18628F8-3B5F-9A2B-8A8F-A47BFEA84C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9438"/>
            <a:stretch>
              <a:fillRect/>
            </a:stretch>
          </p:blipFill>
          <p:spPr>
            <a:xfrm>
              <a:off x="6248399" y="1883261"/>
              <a:ext cx="345004" cy="352800"/>
            </a:xfrm>
            <a:prstGeom prst="rect">
              <a:avLst/>
            </a:prstGeom>
          </p:spPr>
        </p:pic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8C756268-BFEB-60E0-1A70-5B0D5385FD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50562"/>
            <a:stretch>
              <a:fillRect/>
            </a:stretch>
          </p:blipFill>
          <p:spPr>
            <a:xfrm>
              <a:off x="6243956" y="2255082"/>
              <a:ext cx="337740" cy="353224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70B2FB6A-78A1-A2D5-8CBA-0EDFA6B1855F}"/>
              </a:ext>
            </a:extLst>
          </p:cNvPr>
          <p:cNvGrpSpPr/>
          <p:nvPr/>
        </p:nvGrpSpPr>
        <p:grpSpPr>
          <a:xfrm>
            <a:off x="8525355" y="3256737"/>
            <a:ext cx="349447" cy="725045"/>
            <a:chOff x="6243956" y="1883261"/>
            <a:chExt cx="349447" cy="725045"/>
          </a:xfrm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77B912E7-62CD-6F77-50A2-D3B90D5DDC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9438"/>
            <a:stretch>
              <a:fillRect/>
            </a:stretch>
          </p:blipFill>
          <p:spPr>
            <a:xfrm>
              <a:off x="6248399" y="1883261"/>
              <a:ext cx="345004" cy="352800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7DF7ED1B-AB6A-327A-96C5-C05D5319D7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50562"/>
            <a:stretch>
              <a:fillRect/>
            </a:stretch>
          </p:blipFill>
          <p:spPr>
            <a:xfrm>
              <a:off x="6243956" y="2255082"/>
              <a:ext cx="337740" cy="353224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B8DB0483-9708-A0BB-42B4-FE184ED5224F}"/>
              </a:ext>
            </a:extLst>
          </p:cNvPr>
          <p:cNvGrpSpPr/>
          <p:nvPr/>
        </p:nvGrpSpPr>
        <p:grpSpPr>
          <a:xfrm>
            <a:off x="8575787" y="4639263"/>
            <a:ext cx="349447" cy="725045"/>
            <a:chOff x="6243956" y="1883261"/>
            <a:chExt cx="349447" cy="725045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90FA0720-04D7-50B0-F5CE-0C6B8D6AE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9438"/>
            <a:stretch>
              <a:fillRect/>
            </a:stretch>
          </p:blipFill>
          <p:spPr>
            <a:xfrm>
              <a:off x="6248399" y="1883261"/>
              <a:ext cx="345004" cy="352800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7173D756-8022-B4C5-D42A-122154AB1F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50562"/>
            <a:stretch>
              <a:fillRect/>
            </a:stretch>
          </p:blipFill>
          <p:spPr>
            <a:xfrm>
              <a:off x="6243956" y="2255082"/>
              <a:ext cx="337740" cy="353224"/>
            </a:xfrm>
            <a:prstGeom prst="rect">
              <a:avLst/>
            </a:prstGeom>
          </p:spPr>
        </p:pic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1FFFFB66-2A93-332E-458A-768D1FD347B2}"/>
              </a:ext>
            </a:extLst>
          </p:cNvPr>
          <p:cNvGrpSpPr/>
          <p:nvPr/>
        </p:nvGrpSpPr>
        <p:grpSpPr>
          <a:xfrm>
            <a:off x="8599055" y="5661472"/>
            <a:ext cx="349447" cy="725045"/>
            <a:chOff x="6243956" y="1883261"/>
            <a:chExt cx="349447" cy="725045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84AFFA1E-1135-7F56-B0B1-232045424F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9438"/>
            <a:stretch>
              <a:fillRect/>
            </a:stretch>
          </p:blipFill>
          <p:spPr>
            <a:xfrm>
              <a:off x="6248399" y="1883261"/>
              <a:ext cx="345004" cy="352800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FDB361E9-FC79-F053-4E95-2C305F6754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50562"/>
            <a:stretch>
              <a:fillRect/>
            </a:stretch>
          </p:blipFill>
          <p:spPr>
            <a:xfrm>
              <a:off x="6243956" y="2255082"/>
              <a:ext cx="337740" cy="353224"/>
            </a:xfrm>
            <a:prstGeom prst="rect">
              <a:avLst/>
            </a:prstGeom>
          </p:spPr>
        </p:pic>
      </p:grp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C46839E6-EACB-3E4B-B353-BA80A6C90F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13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5">
            <a:extLst>
              <a:ext uri="{FF2B5EF4-FFF2-40B4-BE49-F238E27FC236}">
                <a16:creationId xmlns:a16="http://schemas.microsoft.com/office/drawing/2014/main" id="{41E219D9-0C05-4520-B6B5-6F6FBC5D2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5461" y="457202"/>
            <a:ext cx="761555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二、經費核銷注意事項</a:t>
            </a:r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(1/3)</a:t>
            </a:r>
            <a:endParaRPr lang="zh-TW" altLang="en-US" sz="28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6044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253E958-C5BE-EF83-6940-ACBE2E087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179" y="1143206"/>
            <a:ext cx="3048422" cy="521368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CC008EC-6C4E-F3C8-E52C-2F5AFA926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105" y="1212801"/>
            <a:ext cx="2284831" cy="5218556"/>
          </a:xfrm>
          <a:prstGeom prst="rect">
            <a:avLst/>
          </a:prstGeom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941832" y="457201"/>
            <a:ext cx="10058400" cy="6067425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endParaRPr lang="zh-TW" altLang="en-US" sz="180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V="1">
            <a:off x="2250985" y="1075387"/>
            <a:ext cx="5400675" cy="42862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325461" y="457202"/>
            <a:ext cx="761555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二、經費核銷注意事項</a:t>
            </a:r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(2/3)</a:t>
            </a:r>
            <a:endParaRPr lang="zh-TW" altLang="en-US" sz="28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0871B40-8495-4FD1-8FAB-1D180C67B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1904" y="2902977"/>
            <a:ext cx="1644296" cy="533399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703BD565-9A05-45E3-93D3-1748246B9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179" y="5638801"/>
            <a:ext cx="2751072" cy="609601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0D6B5445-CE9F-4784-8BD0-E399B617207B}"/>
              </a:ext>
            </a:extLst>
          </p:cNvPr>
          <p:cNvSpPr txBox="1"/>
          <p:nvPr/>
        </p:nvSpPr>
        <p:spPr>
          <a:xfrm>
            <a:off x="7467601" y="4343618"/>
            <a:ext cx="3532631" cy="187743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研究計畫管理費及補充保費：</a:t>
            </a:r>
            <a:endParaRPr lang="en-US" altLang="zh-TW" sz="16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一、主持人及各執行單位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無需</a:t>
            </a:r>
            <a:endParaRPr lang="en-US" altLang="zh-TW" sz="1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上線請購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，由會計處計畫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結束後統籌辦理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二、會計處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定期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計畫收支明細帳</a:t>
            </a:r>
            <a:endParaRPr lang="en-US" altLang="zh-TW" sz="1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郵件通知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計畫主持人及助理 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en-US" altLang="zh-TW" sz="2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附錄</a:t>
            </a:r>
            <a:r>
              <a:rPr lang="en-US" altLang="zh-TW" sz="2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A)</a:t>
            </a:r>
            <a:endParaRPr lang="zh-TW" altLang="en-US" sz="20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箭號: 向右 1">
            <a:extLst>
              <a:ext uri="{FF2B5EF4-FFF2-40B4-BE49-F238E27FC236}">
                <a16:creationId xmlns:a16="http://schemas.microsoft.com/office/drawing/2014/main" id="{79D348BE-34C6-42F6-84B9-9EC8C62AB949}"/>
              </a:ext>
            </a:extLst>
          </p:cNvPr>
          <p:cNvSpPr/>
          <p:nvPr/>
        </p:nvSpPr>
        <p:spPr>
          <a:xfrm>
            <a:off x="7080660" y="5694690"/>
            <a:ext cx="615540" cy="3895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EF6F3EBE-042F-97A3-7070-E3EBC32A10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14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505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Box 5">
            <a:extLst>
              <a:ext uri="{FF2B5EF4-FFF2-40B4-BE49-F238E27FC236}">
                <a16:creationId xmlns:a16="http://schemas.microsoft.com/office/drawing/2014/main" id="{416D82E8-4AC0-1960-11D6-5F5BFE41C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4699" y="0"/>
            <a:ext cx="706315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附錄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計畫收支明細帳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科目</a:t>
            </a: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  <a:endParaRPr kumimoji="0" lang="zh-TW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6F806D35-751F-EB1D-DCF7-31A3BBE2664E}"/>
              </a:ext>
            </a:extLst>
          </p:cNvPr>
          <p:cNvGrpSpPr/>
          <p:nvPr/>
        </p:nvGrpSpPr>
        <p:grpSpPr>
          <a:xfrm>
            <a:off x="2530338" y="609822"/>
            <a:ext cx="7063150" cy="5986776"/>
            <a:chOff x="1093694" y="2209800"/>
            <a:chExt cx="7063150" cy="5986776"/>
          </a:xfrm>
        </p:grpSpPr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F6AF16E6-83E2-7E9B-76E1-E282E9D16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694" y="2209800"/>
              <a:ext cx="7063150" cy="598677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8673250C-4FD6-E7D0-4FAC-0657ACA19E85}"/>
                </a:ext>
              </a:extLst>
            </p:cNvPr>
            <p:cNvGrpSpPr/>
            <p:nvPr/>
          </p:nvGrpSpPr>
          <p:grpSpPr>
            <a:xfrm>
              <a:off x="1315944" y="2855872"/>
              <a:ext cx="4815254" cy="533401"/>
              <a:chOff x="1443469" y="1305950"/>
              <a:chExt cx="4815254" cy="533401"/>
            </a:xfrm>
          </p:grpSpPr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76EA2B56-1D90-F4D2-BD67-5682A493E4C4}"/>
                  </a:ext>
                </a:extLst>
              </p:cNvPr>
              <p:cNvSpPr/>
              <p:nvPr/>
            </p:nvSpPr>
            <p:spPr>
              <a:xfrm>
                <a:off x="1443469" y="1305950"/>
                <a:ext cx="4815254" cy="533401"/>
              </a:xfrm>
              <a:prstGeom prst="rect">
                <a:avLst/>
              </a:prstGeom>
              <a:noFill/>
              <a:ln w="349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7" name="矩形: 圓角 31">
                <a:extLst>
                  <a:ext uri="{FF2B5EF4-FFF2-40B4-BE49-F238E27FC236}">
                    <a16:creationId xmlns:a16="http://schemas.microsoft.com/office/drawing/2014/main" id="{26F7C415-C117-5565-F5DE-D3794B891E72}"/>
                  </a:ext>
                </a:extLst>
              </p:cNvPr>
              <p:cNvSpPr/>
              <p:nvPr/>
            </p:nvSpPr>
            <p:spPr>
              <a:xfrm>
                <a:off x="2114130" y="1367764"/>
                <a:ext cx="336176" cy="139057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0C24D348-23F7-92F1-A9DF-8F49B10E9110}"/>
              </a:ext>
            </a:extLst>
          </p:cNvPr>
          <p:cNvGrpSpPr/>
          <p:nvPr/>
        </p:nvGrpSpPr>
        <p:grpSpPr>
          <a:xfrm>
            <a:off x="1332012" y="5342013"/>
            <a:ext cx="7250425" cy="667883"/>
            <a:chOff x="-158406" y="3989388"/>
            <a:chExt cx="7061045" cy="732210"/>
          </a:xfrm>
        </p:grpSpPr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E2CFDFCE-294C-D6A1-00EC-2ECFFC94CDD0}"/>
                </a:ext>
              </a:extLst>
            </p:cNvPr>
            <p:cNvSpPr/>
            <p:nvPr/>
          </p:nvSpPr>
          <p:spPr>
            <a:xfrm>
              <a:off x="1225065" y="4015075"/>
              <a:ext cx="5677574" cy="533401"/>
            </a:xfrm>
            <a:prstGeom prst="rect">
              <a:avLst/>
            </a:prstGeom>
            <a:noFill/>
            <a:ln w="349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箭號: 向右 28">
              <a:extLst>
                <a:ext uri="{FF2B5EF4-FFF2-40B4-BE49-F238E27FC236}">
                  <a16:creationId xmlns:a16="http://schemas.microsoft.com/office/drawing/2014/main" id="{E2798EF5-F25A-4A59-DDC2-89D6C9DDD35C}"/>
                </a:ext>
              </a:extLst>
            </p:cNvPr>
            <p:cNvSpPr/>
            <p:nvPr/>
          </p:nvSpPr>
          <p:spPr>
            <a:xfrm>
              <a:off x="1000400" y="4363510"/>
              <a:ext cx="599233" cy="35808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EEDD8B4E-B3E7-BEF5-4408-703A03340171}"/>
                </a:ext>
              </a:extLst>
            </p:cNvPr>
            <p:cNvSpPr txBox="1"/>
            <p:nvPr/>
          </p:nvSpPr>
          <p:spPr>
            <a:xfrm>
              <a:off x="-158406" y="3989388"/>
              <a:ext cx="1137142" cy="58477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>
              <a:spAutoFit/>
            </a:bodyPr>
            <a:lstStyle/>
            <a:p>
              <a:r>
                <a:rPr lang="zh-TW" altLang="en-US" sz="1600" b="1" dirty="0">
                  <a:solidFill>
                    <a:srgbClr val="0000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補充保費已登帳</a:t>
              </a:r>
            </a:p>
          </p:txBody>
        </p:sp>
      </p:grp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71E5280C-3C29-8903-7B75-F15DFD4EEFFC}"/>
              </a:ext>
            </a:extLst>
          </p:cNvPr>
          <p:cNvSpPr txBox="1"/>
          <p:nvPr/>
        </p:nvSpPr>
        <p:spPr>
          <a:xfrm>
            <a:off x="8049510" y="4220039"/>
            <a:ext cx="2834811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教育部計畫收入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5,000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教育部補助支出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5,000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學校配合款支出</a:t>
            </a:r>
            <a:r>
              <a:rPr lang="en-US" altLang="zh-TW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7,895</a:t>
            </a: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</p:txBody>
      </p:sp>
      <p:sp>
        <p:nvSpPr>
          <p:cNvPr id="7" name="投影片編號版面配置區 1">
            <a:extLst>
              <a:ext uri="{FF2B5EF4-FFF2-40B4-BE49-F238E27FC236}">
                <a16:creationId xmlns:a16="http://schemas.microsoft.com/office/drawing/2014/main" id="{0842E6A8-4480-18B6-2D86-CE5FA1F6D7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15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25905C43-E896-0A67-2FC8-E076D18E69A3}"/>
              </a:ext>
            </a:extLst>
          </p:cNvPr>
          <p:cNvGrpSpPr/>
          <p:nvPr/>
        </p:nvGrpSpPr>
        <p:grpSpPr>
          <a:xfrm>
            <a:off x="8707428" y="5058213"/>
            <a:ext cx="1173684" cy="768047"/>
            <a:chOff x="6969368" y="3803953"/>
            <a:chExt cx="1173684" cy="768047"/>
          </a:xfrm>
        </p:grpSpPr>
        <p:sp>
          <p:nvSpPr>
            <p:cNvPr id="15" name="橢圓 14">
              <a:extLst>
                <a:ext uri="{FF2B5EF4-FFF2-40B4-BE49-F238E27FC236}">
                  <a16:creationId xmlns:a16="http://schemas.microsoft.com/office/drawing/2014/main" id="{62602751-2496-3D8A-F3E1-A123C67DB034}"/>
                </a:ext>
              </a:extLst>
            </p:cNvPr>
            <p:cNvSpPr/>
            <p:nvPr/>
          </p:nvSpPr>
          <p:spPr>
            <a:xfrm>
              <a:off x="6969368" y="4136912"/>
              <a:ext cx="609599" cy="435088"/>
            </a:xfrm>
            <a:prstGeom prst="ellipse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6" name="箭號: 向下 15">
              <a:extLst>
                <a:ext uri="{FF2B5EF4-FFF2-40B4-BE49-F238E27FC236}">
                  <a16:creationId xmlns:a16="http://schemas.microsoft.com/office/drawing/2014/main" id="{DEFA0C76-E405-7AC5-D9B8-162FE1D86227}"/>
                </a:ext>
              </a:extLst>
            </p:cNvPr>
            <p:cNvSpPr/>
            <p:nvPr/>
          </p:nvSpPr>
          <p:spPr>
            <a:xfrm rot="10800000">
              <a:off x="7609652" y="3803953"/>
              <a:ext cx="533400" cy="76804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3259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09A1058-A78B-4CB0-2DE8-A7B0D27BF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105" y="1212801"/>
            <a:ext cx="2284831" cy="521855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28B3A8E-9D71-515D-690C-A2408BC7F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9913" y="1093669"/>
            <a:ext cx="4584234" cy="3880866"/>
          </a:xfrm>
          <a:prstGeom prst="rect">
            <a:avLst/>
          </a:prstGeom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057400" y="457201"/>
            <a:ext cx="8001000" cy="6067425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endParaRPr lang="zh-TW" altLang="en-US" sz="180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V="1">
            <a:off x="2250985" y="1075387"/>
            <a:ext cx="5400675" cy="42862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325461" y="460737"/>
            <a:ext cx="6096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二、經費核銷注意事項</a:t>
            </a:r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(3/3)</a:t>
            </a:r>
            <a:endParaRPr lang="zh-TW" altLang="en-US" sz="28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0871B40-8495-4FD1-8FAB-1D180C67B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1904" y="2912810"/>
            <a:ext cx="1644296" cy="533399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56360290-610F-404D-8909-5F0C933FE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050" y="2705101"/>
            <a:ext cx="4222529" cy="411725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7" name="箭號: 弧形左彎 6">
            <a:extLst>
              <a:ext uri="{FF2B5EF4-FFF2-40B4-BE49-F238E27FC236}">
                <a16:creationId xmlns:a16="http://schemas.microsoft.com/office/drawing/2014/main" id="{308341D1-FD6F-476C-BD45-25D9BEF104A5}"/>
              </a:ext>
            </a:extLst>
          </p:cNvPr>
          <p:cNvSpPr/>
          <p:nvPr/>
        </p:nvSpPr>
        <p:spPr>
          <a:xfrm>
            <a:off x="8750710" y="2861188"/>
            <a:ext cx="734492" cy="218440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5355AC62-6086-4F94-B89D-C39F4EC3EBF2}"/>
              </a:ext>
            </a:extLst>
          </p:cNvPr>
          <p:cNvSpPr txBox="1"/>
          <p:nvPr/>
        </p:nvSpPr>
        <p:spPr>
          <a:xfrm>
            <a:off x="7923100" y="5062798"/>
            <a:ext cx="1527398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詳附錄</a:t>
            </a:r>
            <a:r>
              <a:rPr lang="en-US" altLang="zh-TW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endParaRPr lang="zh-TW" altLang="en-US" sz="2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064E1F6-F0BA-4B61-4771-941DAD3DF9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16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021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5">
            <a:extLst>
              <a:ext uri="{FF2B5EF4-FFF2-40B4-BE49-F238E27FC236}">
                <a16:creationId xmlns:a16="http://schemas.microsoft.com/office/drawing/2014/main" id="{A432AF22-61A3-42FE-9DF0-05675B4DC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2" y="76200"/>
            <a:ext cx="809624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附錄</a:t>
            </a:r>
            <a:r>
              <a:rPr lang="en-US" altLang="zh-TW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中臺科技大學經費編列基準表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7A5DE72-B4B4-85D2-2C76-49610179A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100" y="685800"/>
            <a:ext cx="8656323" cy="595358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62E9E91-4A55-EB6E-CEE1-AD5C8E901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215" y="4419600"/>
            <a:ext cx="8096247" cy="23622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6F763F8-9EA0-E0C8-7015-1EFD25BF47A1}"/>
              </a:ext>
            </a:extLst>
          </p:cNvPr>
          <p:cNvSpPr txBox="1"/>
          <p:nvPr/>
        </p:nvSpPr>
        <p:spPr>
          <a:xfrm>
            <a:off x="1583100" y="6274256"/>
            <a:ext cx="1714499" cy="40011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未完整</a:t>
            </a:r>
          </a:p>
        </p:txBody>
      </p:sp>
      <p:sp>
        <p:nvSpPr>
          <p:cNvPr id="11" name="投影片編號版面配置區 1">
            <a:extLst>
              <a:ext uri="{FF2B5EF4-FFF2-40B4-BE49-F238E27FC236}">
                <a16:creationId xmlns:a16="http://schemas.microsoft.com/office/drawing/2014/main" id="{9659947F-17F1-9E49-E038-8F8825E31F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17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語音泡泡: 橢圓形 12">
            <a:extLst>
              <a:ext uri="{FF2B5EF4-FFF2-40B4-BE49-F238E27FC236}">
                <a16:creationId xmlns:a16="http://schemas.microsoft.com/office/drawing/2014/main" id="{4E14E580-16EB-DF98-9A45-D89D737FDE88}"/>
              </a:ext>
            </a:extLst>
          </p:cNvPr>
          <p:cNvSpPr/>
          <p:nvPr/>
        </p:nvSpPr>
        <p:spPr>
          <a:xfrm>
            <a:off x="6539348" y="3293970"/>
            <a:ext cx="1782826" cy="1196208"/>
          </a:xfrm>
          <a:prstGeom prst="wedgeEllipseCallout">
            <a:avLst>
              <a:gd name="adj1" fmla="val -13843"/>
              <a:gd name="adj2" fmla="val 102070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15" name="文字方塊 3">
            <a:extLst>
              <a:ext uri="{FF2B5EF4-FFF2-40B4-BE49-F238E27FC236}">
                <a16:creationId xmlns:a16="http://schemas.microsoft.com/office/drawing/2014/main" id="{BE68CE84-2D46-E331-579E-BCD06E39F314}"/>
              </a:ext>
            </a:extLst>
          </p:cNvPr>
          <p:cNvSpPr txBox="1"/>
          <p:nvPr/>
        </p:nvSpPr>
        <p:spPr>
          <a:xfrm>
            <a:off x="6598207" y="3457283"/>
            <a:ext cx="1702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出差完後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日內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含例假日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完成核銷報支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103A34A5-5A6A-57D1-3B34-A126C08D1F4E}"/>
              </a:ext>
            </a:extLst>
          </p:cNvPr>
          <p:cNvCxnSpPr/>
          <p:nvPr/>
        </p:nvCxnSpPr>
        <p:spPr>
          <a:xfrm>
            <a:off x="5860476" y="5281467"/>
            <a:ext cx="1323976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1053BECD-1F4B-1B27-5544-C0C55C93A549}"/>
              </a:ext>
            </a:extLst>
          </p:cNvPr>
          <p:cNvSpPr txBox="1"/>
          <p:nvPr/>
        </p:nvSpPr>
        <p:spPr>
          <a:xfrm>
            <a:off x="8387414" y="4696692"/>
            <a:ext cx="1167641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經費來源：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政府機關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DDF5E5B1-CEE3-FA00-E2D4-8333D245F938}"/>
              </a:ext>
            </a:extLst>
          </p:cNvPr>
          <p:cNvSpPr txBox="1"/>
          <p:nvPr/>
        </p:nvSpPr>
        <p:spPr>
          <a:xfrm>
            <a:off x="8408505" y="5805720"/>
            <a:ext cx="1167641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經費來源：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學校經費</a:t>
            </a:r>
          </a:p>
        </p:txBody>
      </p:sp>
    </p:spTree>
    <p:extLst>
      <p:ext uri="{BB962C8B-B14F-4D97-AF65-F5344CB8AC3E}">
        <p14:creationId xmlns:p14="http://schemas.microsoft.com/office/powerpoint/2010/main" val="2136051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字方塊 3">
            <a:extLst>
              <a:ext uri="{FF2B5EF4-FFF2-40B4-BE49-F238E27FC236}">
                <a16:creationId xmlns:a16="http://schemas.microsoft.com/office/drawing/2014/main" id="{23A8C97D-135B-499E-B1AE-ED1C1AC99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501" y="2616841"/>
            <a:ext cx="1018740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TW" altLang="en-US" sz="6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三、支出憑證黏貼單注意事項</a:t>
            </a:r>
            <a:endParaRPr kumimoji="1" lang="zh-TW" altLang="en-US" sz="60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765EE8F-CEE8-E5C3-5BBE-0F0FAEF088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18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439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F49E562-03A9-027D-A612-E8FACF1765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235"/>
          <a:stretch>
            <a:fillRect/>
          </a:stretch>
        </p:blipFill>
        <p:spPr>
          <a:xfrm>
            <a:off x="1741418" y="1219597"/>
            <a:ext cx="7886700" cy="4345462"/>
          </a:xfrm>
          <a:prstGeom prst="rect">
            <a:avLst/>
          </a:prstGeom>
        </p:spPr>
      </p:pic>
      <p:sp>
        <p:nvSpPr>
          <p:cNvPr id="1343" name="標題 1"/>
          <p:cNvSpPr txBox="1">
            <a:spLocks noGrp="1"/>
          </p:cNvSpPr>
          <p:nvPr>
            <p:ph type="title"/>
          </p:nvPr>
        </p:nvSpPr>
        <p:spPr>
          <a:xfrm>
            <a:off x="2152649" y="311571"/>
            <a:ext cx="7886701" cy="7351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defRPr sz="4000" b="1">
                <a:solidFill>
                  <a:srgbClr val="0000CC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/>
              <a:t>會計處網頁</a:t>
            </a:r>
            <a:r>
              <a:rPr lang="en-US" sz="2800" dirty="0">
                <a:solidFill>
                  <a:srgbClr val="000000"/>
                </a:solidFill>
              </a:rPr>
              <a:t>https://account.ctust.edu.tw/</a:t>
            </a:r>
            <a:endParaRPr sz="2800" dirty="0">
              <a:solidFill>
                <a:srgbClr val="000000"/>
              </a:solidFill>
            </a:endParaRPr>
          </a:p>
        </p:txBody>
      </p:sp>
      <p:sp>
        <p:nvSpPr>
          <p:cNvPr id="1346" name="矩形 12"/>
          <p:cNvSpPr/>
          <p:nvPr/>
        </p:nvSpPr>
        <p:spPr>
          <a:xfrm>
            <a:off x="1790699" y="1195460"/>
            <a:ext cx="2265220" cy="5071341"/>
          </a:xfrm>
          <a:prstGeom prst="rect">
            <a:avLst/>
          </a:prstGeom>
          <a:ln w="38100">
            <a:solidFill>
              <a:srgbClr val="0000CC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47" name="矩形 5"/>
          <p:cNvSpPr/>
          <p:nvPr/>
        </p:nvSpPr>
        <p:spPr>
          <a:xfrm>
            <a:off x="1829906" y="3319686"/>
            <a:ext cx="2106555" cy="529642"/>
          </a:xfrm>
          <a:prstGeom prst="rect">
            <a:avLst/>
          </a:prstGeom>
          <a:ln w="3810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7A9D891-22DF-1C2A-FCC7-A2044F181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482" y="2954269"/>
            <a:ext cx="6083696" cy="3402081"/>
          </a:xfrm>
          <a:prstGeom prst="rect">
            <a:avLst/>
          </a:prstGeom>
        </p:spPr>
      </p:pic>
      <p:sp>
        <p:nvSpPr>
          <p:cNvPr id="1349" name="矩形 11"/>
          <p:cNvSpPr/>
          <p:nvPr/>
        </p:nvSpPr>
        <p:spPr>
          <a:xfrm>
            <a:off x="4487483" y="2954269"/>
            <a:ext cx="6083696" cy="3450648"/>
          </a:xfrm>
          <a:prstGeom prst="rect">
            <a:avLst/>
          </a:prstGeom>
          <a:ln w="38100">
            <a:solidFill>
              <a:srgbClr val="0000CC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50" name="向右箭號 4"/>
          <p:cNvSpPr/>
          <p:nvPr/>
        </p:nvSpPr>
        <p:spPr>
          <a:xfrm>
            <a:off x="3771175" y="3308167"/>
            <a:ext cx="716307" cy="52964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 w="12700">
            <a:solidFill>
              <a:srgbClr val="32538F"/>
            </a:solidFill>
            <a:miter/>
          </a:ln>
        </p:spPr>
        <p:txBody>
          <a:bodyPr lIns="45719" rIns="45719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E23216C4-F180-77D6-04E4-7A2BB7DE64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19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58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232">
            <a:extLst>
              <a:ext uri="{FF2B5EF4-FFF2-40B4-BE49-F238E27FC236}">
                <a16:creationId xmlns:a16="http://schemas.microsoft.com/office/drawing/2014/main" id="{581823C6-A205-463B-9206-AFF29436E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775779"/>
              </p:ext>
            </p:extLst>
          </p:nvPr>
        </p:nvGraphicFramePr>
        <p:xfrm>
          <a:off x="1325880" y="1498981"/>
          <a:ext cx="9390888" cy="4590056"/>
        </p:xfrm>
        <a:graphic>
          <a:graphicData uri="http://schemas.openxmlformats.org/drawingml/2006/table">
            <a:tbl>
              <a:tblPr/>
              <a:tblGrid>
                <a:gridCol w="1679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3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265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13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187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分機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業       務     執      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代理人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7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陳雯雯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8500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綜理會計處業務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洪翠英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87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洪翠英</a:t>
                      </a: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kumimoji="1" lang="zh-TW" altLang="en-US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學雜費</a:t>
                      </a:r>
                      <a:r>
                        <a:rPr kumimoji="1" lang="en-US" altLang="zh-TW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kumimoji="1" lang="zh-TW" altLang="en-US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含住宿費</a:t>
                      </a:r>
                      <a:r>
                        <a:rPr kumimoji="1" lang="en-US" altLang="zh-TW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kumimoji="1" lang="zh-TW" altLang="en-US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帳務處理</a:t>
                      </a:r>
                      <a:endParaRPr kumimoji="1" lang="en-US" altLang="zh-TW" sz="24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kumimoji="1" lang="zh-TW" altLang="en-US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學生休</a:t>
                      </a:r>
                      <a:r>
                        <a:rPr kumimoji="1" lang="en-US" altLang="zh-TW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kumimoji="1" lang="zh-TW" altLang="en-US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退</a:t>
                      </a:r>
                      <a:r>
                        <a:rPr kumimoji="1" lang="en-US" altLang="zh-TW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kumimoji="1" lang="zh-TW" altLang="en-US" sz="24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學退費帳務處理</a:t>
                      </a:r>
                      <a:endParaRPr kumimoji="1" lang="en-US" altLang="zh-TW" sz="24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黃麗如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7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黃麗如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教育部高教深耕計畫</a:t>
                      </a: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洪翠英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78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詹佳穎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8503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教育部整體發展獎補助經費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廖鈺玟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709465"/>
                  </a:ext>
                </a:extLst>
              </a:tr>
              <a:tr h="54616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劉彧伶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教育部補助及委辦計畫</a:t>
                      </a:r>
                      <a:endParaRPr kumimoji="1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kumimoji="1" lang="zh-TW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教育部學輔計畫</a:t>
                      </a:r>
                      <a:endParaRPr kumimoji="1" lang="en-US" altLang="zh-TW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詹佳穎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578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廖鈺玟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行政單位學校經費</a:t>
                      </a:r>
                      <a:r>
                        <a:rPr kumimoji="1" lang="en-US" altLang="zh-TW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kumimoji="1" lang="zh-TW" alt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含募款</a:t>
                      </a:r>
                      <a:r>
                        <a:rPr kumimoji="1" lang="en-US" altLang="zh-TW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劉彧伶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267988"/>
                  </a:ext>
                </a:extLst>
              </a:tr>
            </a:tbl>
          </a:graphicData>
        </a:graphic>
      </p:graphicFrame>
      <p:sp>
        <p:nvSpPr>
          <p:cNvPr id="4" name="Rectangle 4">
            <a:extLst>
              <a:ext uri="{FF2B5EF4-FFF2-40B4-BE49-F238E27FC236}">
                <a16:creationId xmlns:a16="http://schemas.microsoft.com/office/drawing/2014/main" id="{370605C9-33BE-45E3-81E2-CD79166B6970}"/>
              </a:ext>
            </a:extLst>
          </p:cNvPr>
          <p:cNvSpPr txBox="1">
            <a:spLocks/>
          </p:cNvSpPr>
          <p:nvPr/>
        </p:nvSpPr>
        <p:spPr bwMode="auto">
          <a:xfrm>
            <a:off x="1743456" y="356202"/>
            <a:ext cx="8229600" cy="64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TW" altLang="en-US" sz="4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會計處工作職掌</a:t>
            </a:r>
            <a:r>
              <a:rPr lang="en-US" altLang="zh-TW" sz="4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與學務處相關業務</a:t>
            </a:r>
          </a:p>
        </p:txBody>
      </p:sp>
      <p:sp>
        <p:nvSpPr>
          <p:cNvPr id="5" name="投影片編號版面配置區 1">
            <a:extLst>
              <a:ext uri="{FF2B5EF4-FFF2-40B4-BE49-F238E27FC236}">
                <a16:creationId xmlns:a16="http://schemas.microsoft.com/office/drawing/2014/main" id="{F58CE7DF-5591-426D-B2EE-29B817819C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8397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文字方塊 7"/>
          <p:cNvSpPr txBox="1"/>
          <p:nvPr/>
        </p:nvSpPr>
        <p:spPr>
          <a:xfrm>
            <a:off x="1727760" y="5632559"/>
            <a:ext cx="8668927" cy="461665"/>
          </a:xfrm>
          <a:prstGeom prst="rect">
            <a:avLst/>
          </a:prstGeom>
          <a:solidFill>
            <a:srgbClr val="953735"/>
          </a:solidFill>
          <a:ln>
            <a:solidFill>
              <a:srgbClr val="4A7EBB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rPr>
              <a:t>      *1~4張請用膠水黏貼 ，4張以上請用訂書針裝訂於左側</a:t>
            </a:r>
          </a:p>
        </p:txBody>
      </p:sp>
      <p:grpSp>
        <p:nvGrpSpPr>
          <p:cNvPr id="1328" name="流程圖: 文件 9"/>
          <p:cNvGrpSpPr/>
          <p:nvPr/>
        </p:nvGrpSpPr>
        <p:grpSpPr>
          <a:xfrm>
            <a:off x="1535832" y="1074318"/>
            <a:ext cx="3119627" cy="3968644"/>
            <a:chOff x="-196821" y="-131807"/>
            <a:chExt cx="3119625" cy="3968642"/>
          </a:xfrm>
        </p:grpSpPr>
        <p:sp>
          <p:nvSpPr>
            <p:cNvPr id="1326" name="形狀"/>
            <p:cNvSpPr/>
            <p:nvPr/>
          </p:nvSpPr>
          <p:spPr>
            <a:xfrm>
              <a:off x="0" y="0"/>
              <a:ext cx="2922804" cy="38368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255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close/>
                </a:path>
              </a:pathLst>
            </a:custGeom>
            <a:solidFill>
              <a:srgbClr val="C7EFF7"/>
            </a:solidFill>
            <a:ln w="28575" cap="flat">
              <a:solidFill>
                <a:srgbClr val="C0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/>
              </a:pPr>
              <a:endParaRPr kumimoji="0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7" name="黏貼單…"/>
            <p:cNvSpPr txBox="1"/>
            <p:nvPr/>
          </p:nvSpPr>
          <p:spPr>
            <a:xfrm>
              <a:off x="-196821" y="-131807"/>
              <a:ext cx="2813987" cy="29479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   </a:t>
              </a: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黏貼單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solidFill>
                    <a:srgbClr val="C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下方黏貼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solidFill>
                    <a:srgbClr val="C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正式憑證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</p:txBody>
        </p:sp>
      </p:grpSp>
      <p:grpSp>
        <p:nvGrpSpPr>
          <p:cNvPr id="1331" name="流程圖: 文件 8"/>
          <p:cNvGrpSpPr/>
          <p:nvPr/>
        </p:nvGrpSpPr>
        <p:grpSpPr>
          <a:xfrm>
            <a:off x="4232685" y="1090532"/>
            <a:ext cx="3091495" cy="4309405"/>
            <a:chOff x="-1561" y="-38100"/>
            <a:chExt cx="3091494" cy="4309403"/>
          </a:xfrm>
        </p:grpSpPr>
        <p:sp>
          <p:nvSpPr>
            <p:cNvPr id="1329" name="形狀"/>
            <p:cNvSpPr/>
            <p:nvPr/>
          </p:nvSpPr>
          <p:spPr>
            <a:xfrm>
              <a:off x="0" y="74107"/>
              <a:ext cx="3089934" cy="41971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255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close/>
                </a:path>
              </a:pathLst>
            </a:custGeom>
            <a:solidFill>
              <a:srgbClr val="FFCCFF"/>
            </a:solidFill>
            <a:ln w="28575" cap="flat">
              <a:solidFill>
                <a:srgbClr val="C0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endParaRPr kumimoji="0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</p:txBody>
        </p:sp>
        <p:sp>
          <p:nvSpPr>
            <p:cNvPr id="1330" name="請購單…"/>
            <p:cNvSpPr txBox="1"/>
            <p:nvPr/>
          </p:nvSpPr>
          <p:spPr>
            <a:xfrm>
              <a:off x="-1562" y="-38100"/>
              <a:ext cx="2991457" cy="35575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請購單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驗收單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 </a:t>
              </a: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(</a:t>
              </a: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單位及相關</a:t>
              </a: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solidFill>
                    <a:srgbClr val="C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  </a:t>
              </a: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單位主管簽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solidFill>
                    <a:srgbClr val="C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  </a:t>
              </a: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核完成</a:t>
              </a: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)</a:t>
              </a:r>
            </a:p>
          </p:txBody>
        </p:sp>
      </p:grpSp>
      <p:grpSp>
        <p:nvGrpSpPr>
          <p:cNvPr id="1334" name="流程圖: 文件 5"/>
          <p:cNvGrpSpPr/>
          <p:nvPr/>
        </p:nvGrpSpPr>
        <p:grpSpPr>
          <a:xfrm>
            <a:off x="7155490" y="1195294"/>
            <a:ext cx="3241197" cy="4244273"/>
            <a:chOff x="-1" y="27032"/>
            <a:chExt cx="3072504" cy="4244272"/>
          </a:xfrm>
        </p:grpSpPr>
        <p:sp>
          <p:nvSpPr>
            <p:cNvPr id="1332" name="形狀"/>
            <p:cNvSpPr/>
            <p:nvPr/>
          </p:nvSpPr>
          <p:spPr>
            <a:xfrm>
              <a:off x="0" y="27032"/>
              <a:ext cx="3072503" cy="42442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255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5641"/>
                  </a:lnTo>
                  <a:cubicBezTo>
                    <a:pt x="10800" y="15641"/>
                    <a:pt x="10800" y="21600"/>
                    <a:pt x="0" y="18214"/>
                  </a:cubicBezTo>
                  <a:close/>
                </a:path>
              </a:pathLst>
            </a:custGeom>
            <a:solidFill>
              <a:srgbClr val="FFFFCC"/>
            </a:solidFill>
            <a:ln w="28575" cap="flat">
              <a:solidFill>
                <a:srgbClr val="C00000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endParaRPr kumimoji="0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</p:txBody>
        </p:sp>
        <p:sp>
          <p:nvSpPr>
            <p:cNvPr id="1333" name="相關附件…"/>
            <p:cNvSpPr txBox="1"/>
            <p:nvPr/>
          </p:nvSpPr>
          <p:spPr>
            <a:xfrm>
              <a:off x="-1" y="81245"/>
              <a:ext cx="2975572" cy="35016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  </a:t>
              </a: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相關附件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 </a:t>
              </a: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(</a:t>
              </a: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報價單、議</a:t>
              </a:r>
              <a:endParaRPr kumimoji="0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solidFill>
                    <a:srgbClr val="0000CC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  </a:t>
              </a: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比價紀錄</a:t>
              </a: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、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solidFill>
                    <a:srgbClr val="0000CC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  </a:t>
              </a: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活動文件</a:t>
              </a: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、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4000" b="1">
                  <a:solidFill>
                    <a:srgbClr val="0000CC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  </a:t>
              </a:r>
              <a:r>
                <a:rPr kumimoji="0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簽呈等</a:t>
              </a:r>
              <a:r>
                <a: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)</a:t>
              </a:r>
            </a:p>
          </p:txBody>
        </p:sp>
      </p:grpSp>
      <p:grpSp>
        <p:nvGrpSpPr>
          <p:cNvPr id="1337" name="文字方塊 6"/>
          <p:cNvGrpSpPr/>
          <p:nvPr/>
        </p:nvGrpSpPr>
        <p:grpSpPr>
          <a:xfrm>
            <a:off x="1989534" y="49296"/>
            <a:ext cx="8647902" cy="1289208"/>
            <a:chOff x="-1" y="0"/>
            <a:chExt cx="8647901" cy="1289206"/>
          </a:xfrm>
        </p:grpSpPr>
        <p:sp>
          <p:nvSpPr>
            <p:cNvPr id="1335" name="形狀"/>
            <p:cNvSpPr/>
            <p:nvPr/>
          </p:nvSpPr>
          <p:spPr>
            <a:xfrm>
              <a:off x="-1" y="0"/>
              <a:ext cx="8647901" cy="1289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5400"/>
                  </a:moveTo>
                  <a:lnTo>
                    <a:pt x="19990" y="5400"/>
                  </a:lnTo>
                  <a:lnTo>
                    <a:pt x="19990" y="0"/>
                  </a:lnTo>
                  <a:lnTo>
                    <a:pt x="21600" y="10800"/>
                  </a:lnTo>
                  <a:lnTo>
                    <a:pt x="19990" y="21600"/>
                  </a:lnTo>
                  <a:lnTo>
                    <a:pt x="19990" y="16200"/>
                  </a:lnTo>
                  <a:lnTo>
                    <a:pt x="0" y="16200"/>
                  </a:lnTo>
                  <a:lnTo>
                    <a:pt x="805" y="10800"/>
                  </a:lnTo>
                  <a:close/>
                </a:path>
              </a:pathLst>
            </a:custGeom>
            <a:solidFill>
              <a:srgbClr val="FFFF00"/>
            </a:solidFill>
            <a:ln w="9525" cap="flat">
              <a:solidFill>
                <a:srgbClr val="BE4B48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6" name="黏貼單製單順序"/>
            <p:cNvSpPr txBox="1"/>
            <p:nvPr/>
          </p:nvSpPr>
          <p:spPr>
            <a:xfrm>
              <a:off x="327064" y="343624"/>
              <a:ext cx="7993772" cy="7386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39" tIns="91439" rIns="91439" bIns="91439" numCol="1" anchor="t">
              <a:spAutoFit/>
            </a:bodyPr>
            <a:lstStyle>
              <a:lvl1pPr algn="ctr">
                <a:defRPr sz="2800" b="1">
                  <a:solidFill>
                    <a:srgbClr val="FF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支出憑證</a:t>
              </a:r>
              <a:r>
                <a:rPr kumimoji="0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黏貼單</a:t>
              </a:r>
              <a:r>
                <a:rPr kumimoji="0" lang="zh-TW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黏貼</a:t>
              </a:r>
              <a:r>
                <a:rPr kumimoji="0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軟正黑體"/>
                  <a:ea typeface="微軟正黑體"/>
                  <a:sym typeface="微軟正黑體"/>
                </a:rPr>
                <a:t>順序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endParaRPr>
            </a:p>
          </p:txBody>
        </p:sp>
      </p:grpSp>
      <p:sp>
        <p:nvSpPr>
          <p:cNvPr id="1338" name="文字方塊 1"/>
          <p:cNvSpPr txBox="1"/>
          <p:nvPr/>
        </p:nvSpPr>
        <p:spPr>
          <a:xfrm>
            <a:off x="1762023" y="1230053"/>
            <a:ext cx="367741" cy="646331"/>
          </a:xfrm>
          <a:prstGeom prst="rect">
            <a:avLst/>
          </a:prstGeom>
          <a:solidFill>
            <a:srgbClr val="8080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rPr>
              <a:t>1</a:t>
            </a:r>
          </a:p>
        </p:txBody>
      </p:sp>
      <p:sp>
        <p:nvSpPr>
          <p:cNvPr id="1339" name="文字方塊 11"/>
          <p:cNvSpPr txBox="1"/>
          <p:nvPr/>
        </p:nvSpPr>
        <p:spPr>
          <a:xfrm>
            <a:off x="4262055" y="1225993"/>
            <a:ext cx="361223" cy="646331"/>
          </a:xfrm>
          <a:prstGeom prst="rect">
            <a:avLst/>
          </a:prstGeom>
          <a:solidFill>
            <a:srgbClr val="8080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rPr>
              <a:t>2</a:t>
            </a:r>
          </a:p>
        </p:txBody>
      </p:sp>
      <p:sp>
        <p:nvSpPr>
          <p:cNvPr id="1340" name="文字方塊 13"/>
          <p:cNvSpPr txBox="1"/>
          <p:nvPr/>
        </p:nvSpPr>
        <p:spPr>
          <a:xfrm>
            <a:off x="7183241" y="1218371"/>
            <a:ext cx="352969" cy="646331"/>
          </a:xfrm>
          <a:prstGeom prst="rect">
            <a:avLst/>
          </a:prstGeom>
          <a:solidFill>
            <a:srgbClr val="80808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3600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/>
                <a:ea typeface="微軟正黑體"/>
                <a:sym typeface="微軟正黑體"/>
              </a:rPr>
              <a:t>3</a:t>
            </a:r>
          </a:p>
        </p:txBody>
      </p: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708C43C1-DE61-469D-764D-2966CBF761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20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44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FA15A2-57E1-4255-AFA4-B0C72715E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33" y="33753"/>
            <a:ext cx="10515600" cy="936789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憑證黏貼方式範例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AAA3A681-8AC4-4F82-B8DB-1679E0187A53}"/>
              </a:ext>
            </a:extLst>
          </p:cNvPr>
          <p:cNvGrpSpPr/>
          <p:nvPr/>
        </p:nvGrpSpPr>
        <p:grpSpPr>
          <a:xfrm>
            <a:off x="366987" y="970542"/>
            <a:ext cx="4790939" cy="5699251"/>
            <a:chOff x="6659242" y="177673"/>
            <a:chExt cx="4832040" cy="6502653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3C55A385-B7CC-4F2C-B552-8549B1194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659242" y="177673"/>
              <a:ext cx="4832040" cy="6502653"/>
            </a:xfrm>
            <a:prstGeom prst="rect">
              <a:avLst/>
            </a:prstGeom>
          </p:spPr>
        </p:pic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DB68EE4C-122C-4B1C-A15F-542B59A5A4F1}"/>
                </a:ext>
              </a:extLst>
            </p:cNvPr>
            <p:cNvSpPr/>
            <p:nvPr/>
          </p:nvSpPr>
          <p:spPr>
            <a:xfrm>
              <a:off x="6789799" y="2535936"/>
              <a:ext cx="4570927" cy="23164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依浮貼方式，黏貼長邊</a:t>
              </a:r>
            </a:p>
          </p:txBody>
        </p: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6E67C9B5-714F-4551-B296-8290C5917845}"/>
              </a:ext>
            </a:extLst>
          </p:cNvPr>
          <p:cNvGrpSpPr/>
          <p:nvPr/>
        </p:nvGrpSpPr>
        <p:grpSpPr>
          <a:xfrm>
            <a:off x="6938784" y="862571"/>
            <a:ext cx="4273713" cy="5915191"/>
            <a:chOff x="5367435" y="862571"/>
            <a:chExt cx="4273713" cy="5915191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D3284AAE-8E16-4918-A88F-23353B0CA866}"/>
                </a:ext>
              </a:extLst>
            </p:cNvPr>
            <p:cNvGrpSpPr/>
            <p:nvPr/>
          </p:nvGrpSpPr>
          <p:grpSpPr>
            <a:xfrm>
              <a:off x="5367435" y="862571"/>
              <a:ext cx="4273713" cy="5915191"/>
              <a:chOff x="6814497" y="506027"/>
              <a:chExt cx="4532047" cy="6156101"/>
            </a:xfrm>
          </p:grpSpPr>
          <p:pic>
            <p:nvPicPr>
              <p:cNvPr id="9" name="圖片 8">
                <a:extLst>
                  <a:ext uri="{FF2B5EF4-FFF2-40B4-BE49-F238E27FC236}">
                    <a16:creationId xmlns:a16="http://schemas.microsoft.com/office/drawing/2014/main" id="{838FF50B-770B-4EED-AC21-68B528E306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 l="1" r="-1226" b="3084"/>
              <a:stretch/>
            </p:blipFill>
            <p:spPr>
              <a:xfrm>
                <a:off x="6814497" y="506027"/>
                <a:ext cx="4532047" cy="6156101"/>
              </a:xfrm>
              <a:prstGeom prst="rect">
                <a:avLst/>
              </a:prstGeom>
            </p:spPr>
          </p:pic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52195DEE-B16D-4E90-BF93-E65E58B8AF02}"/>
                  </a:ext>
                </a:extLst>
              </p:cNvPr>
              <p:cNvSpPr/>
              <p:nvPr/>
            </p:nvSpPr>
            <p:spPr>
              <a:xfrm>
                <a:off x="6814497" y="4231981"/>
                <a:ext cx="4532047" cy="203028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依浮貼方式，黏貼長邊</a:t>
                </a:r>
              </a:p>
            </p:txBody>
          </p:sp>
        </p:grpSp>
        <p:pic>
          <p:nvPicPr>
            <p:cNvPr id="11" name="Picture 2" descr="Picture 2">
              <a:extLst>
                <a:ext uri="{FF2B5EF4-FFF2-40B4-BE49-F238E27FC236}">
                  <a16:creationId xmlns:a16="http://schemas.microsoft.com/office/drawing/2014/main" id="{33DBE31C-6C79-49BE-98E8-109D0D709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5812" b="56"/>
            <a:stretch/>
          </p:blipFill>
          <p:spPr>
            <a:xfrm rot="16200000">
              <a:off x="7030446" y="1915798"/>
              <a:ext cx="947691" cy="3974096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66BA3BA2-F280-44E1-9FFB-C3D0C5795A44}"/>
                </a:ext>
              </a:extLst>
            </p:cNvPr>
            <p:cNvSpPr/>
            <p:nvPr/>
          </p:nvSpPr>
          <p:spPr>
            <a:xfrm>
              <a:off x="5367435" y="3210183"/>
              <a:ext cx="4273713" cy="21881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依浮貼方式，黏貼長邊</a:t>
              </a:r>
            </a:p>
          </p:txBody>
        </p:sp>
      </p:grp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3C126ADF-2469-1423-BF4C-62F7136E0B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21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952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965199" y="161269"/>
            <a:ext cx="10058402" cy="734950"/>
          </a:xfrm>
        </p:spPr>
        <p:txBody>
          <a:bodyPr/>
          <a:lstStyle/>
          <a:p>
            <a:pPr algn="ctr"/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三、支出憑證黏貼單注意事項</a:t>
            </a:r>
            <a:r>
              <a:rPr lang="en-US" altLang="zh-TW" sz="3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(1/9)</a:t>
            </a:r>
            <a:endParaRPr lang="zh-TW" altLang="en-US" sz="3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799" y="1241109"/>
            <a:ext cx="10084420" cy="5167630"/>
          </a:xfrm>
          <a:prstGeom prst="rect">
            <a:avLst/>
          </a:prstGeom>
          <a:ln w="28575">
            <a:solidFill>
              <a:srgbClr val="24249C"/>
            </a:solidFill>
          </a:ln>
        </p:spPr>
      </p:pic>
      <p:sp>
        <p:nvSpPr>
          <p:cNvPr id="2" name="橢圓 1"/>
          <p:cNvSpPr/>
          <p:nvPr/>
        </p:nvSpPr>
        <p:spPr>
          <a:xfrm>
            <a:off x="1619250" y="3604334"/>
            <a:ext cx="4476750" cy="733320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hangingPunct="0"/>
            <a:endParaRPr lang="zh-TW" altLang="en-US">
              <a:solidFill>
                <a:srgbClr val="000000"/>
              </a:solidFill>
              <a:sym typeface="Calibri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9587060" y="2665839"/>
            <a:ext cx="1538141" cy="618436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hangingPunct="0"/>
            <a:endParaRPr lang="zh-TW" altLang="en-US">
              <a:solidFill>
                <a:srgbClr val="000000"/>
              </a:solidFill>
              <a:sym typeface="Calibri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502091" y="4441500"/>
            <a:ext cx="3857679" cy="369330"/>
          </a:xfrm>
          <a:prstGeom prst="rect">
            <a:avLst/>
          </a:prstGeom>
          <a:solidFill>
            <a:srgbClr val="FFFF00"/>
          </a:solidFill>
          <a:ln w="12700" cap="flat">
            <a:solidFill>
              <a:srgbClr val="0000C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廠商資料與發票號碼與日期是否正確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903169" y="3284275"/>
            <a:ext cx="2448412" cy="400108"/>
          </a:xfrm>
          <a:prstGeom prst="rect">
            <a:avLst/>
          </a:prstGeom>
          <a:solidFill>
            <a:srgbClr val="FFFF00"/>
          </a:solidFill>
          <a:ln w="12700" cap="flat">
            <a:solidFill>
              <a:srgbClr val="0000C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是否與憑證金額相等</a:t>
            </a:r>
            <a:endParaRPr lang="en-US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Calibri"/>
            </a:endParaRPr>
          </a:p>
        </p:txBody>
      </p:sp>
      <p:sp>
        <p:nvSpPr>
          <p:cNvPr id="5" name="投影片編號版面配置區 1">
            <a:extLst>
              <a:ext uri="{FF2B5EF4-FFF2-40B4-BE49-F238E27FC236}">
                <a16:creationId xmlns:a16="http://schemas.microsoft.com/office/drawing/2014/main" id="{1A294D07-9002-765B-0D1D-268C238DB3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22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ine 4">
            <a:extLst>
              <a:ext uri="{FF2B5EF4-FFF2-40B4-BE49-F238E27FC236}">
                <a16:creationId xmlns:a16="http://schemas.microsoft.com/office/drawing/2014/main" id="{6F0A73D6-3FB1-4081-8187-CAAFEAFDEE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29529" y="896219"/>
            <a:ext cx="7710337" cy="0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83788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1">
            <a:extLst>
              <a:ext uri="{FF2B5EF4-FFF2-40B4-BE49-F238E27FC236}">
                <a16:creationId xmlns:a16="http://schemas.microsoft.com/office/drawing/2014/main" id="{F0A58398-9277-15D2-EBA8-0ADE1D6F08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23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8B3C4D37-4B79-E4E8-7D54-F4BB67EEB04E}"/>
              </a:ext>
            </a:extLst>
          </p:cNvPr>
          <p:cNvSpPr txBox="1">
            <a:spLocks/>
          </p:cNvSpPr>
          <p:nvPr/>
        </p:nvSpPr>
        <p:spPr>
          <a:xfrm>
            <a:off x="1011821" y="292719"/>
            <a:ext cx="10058402" cy="569343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pPr algn="ctr"/>
            <a:r>
              <a:rPr lang="zh-TW" altLang="en-US" sz="4000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三、支出憑證黏貼單注意事項</a:t>
            </a:r>
            <a:r>
              <a:rPr lang="en-US" altLang="zh-TW" sz="3200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(2/9)</a:t>
            </a:r>
            <a:endParaRPr lang="zh-TW" altLang="en-US" sz="3200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6DD413B3-E13A-57CE-0A66-F4533D697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480" y="965200"/>
            <a:ext cx="5945083" cy="560008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346420AE-2CDD-C7BD-9A91-70232EF84DFA}"/>
              </a:ext>
            </a:extLst>
          </p:cNvPr>
          <p:cNvSpPr/>
          <p:nvPr/>
        </p:nvSpPr>
        <p:spPr>
          <a:xfrm rot="21239458">
            <a:off x="6593248" y="5288223"/>
            <a:ext cx="2083459" cy="106827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2CC931F-7F02-AB0B-ED4E-01AD4B9EF9BB}"/>
              </a:ext>
            </a:extLst>
          </p:cNvPr>
          <p:cNvSpPr/>
          <p:nvPr/>
        </p:nvSpPr>
        <p:spPr>
          <a:xfrm>
            <a:off x="7056582" y="3602181"/>
            <a:ext cx="1156794" cy="3001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4488AF3-02D1-4C6C-80E7-1A928EF586B5}"/>
              </a:ext>
            </a:extLst>
          </p:cNvPr>
          <p:cNvSpPr txBox="1"/>
          <p:nvPr/>
        </p:nvSpPr>
        <p:spPr>
          <a:xfrm>
            <a:off x="8213376" y="3988196"/>
            <a:ext cx="3910640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注意：</a:t>
            </a:r>
            <a:endParaRPr lang="en-US" altLang="zh-TW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一、便當憑證日期應為活動日</a:t>
            </a:r>
            <a:endParaRPr lang="en-US" altLang="zh-TW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二、憑證內容皆由廠商填寫</a:t>
            </a:r>
          </a:p>
        </p:txBody>
      </p:sp>
      <p:sp>
        <p:nvSpPr>
          <p:cNvPr id="3" name="箭號: 向上 2">
            <a:extLst>
              <a:ext uri="{FF2B5EF4-FFF2-40B4-BE49-F238E27FC236}">
                <a16:creationId xmlns:a16="http://schemas.microsoft.com/office/drawing/2014/main" id="{FAD3BE61-7782-415D-BF89-A6EB2A6530D7}"/>
              </a:ext>
            </a:extLst>
          </p:cNvPr>
          <p:cNvSpPr/>
          <p:nvPr/>
        </p:nvSpPr>
        <p:spPr>
          <a:xfrm>
            <a:off x="8646981" y="5096192"/>
            <a:ext cx="360630" cy="508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Line 4">
            <a:extLst>
              <a:ext uri="{FF2B5EF4-FFF2-40B4-BE49-F238E27FC236}">
                <a16:creationId xmlns:a16="http://schemas.microsoft.com/office/drawing/2014/main" id="{CA7C26E5-00F0-4C4B-851D-47D3D18776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45541" y="826169"/>
            <a:ext cx="6762070" cy="0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星形: 六角 4">
            <a:extLst>
              <a:ext uri="{FF2B5EF4-FFF2-40B4-BE49-F238E27FC236}">
                <a16:creationId xmlns:a16="http://schemas.microsoft.com/office/drawing/2014/main" id="{805B5602-7C70-405B-A33C-1C65575B89AE}"/>
              </a:ext>
            </a:extLst>
          </p:cNvPr>
          <p:cNvSpPr/>
          <p:nvPr/>
        </p:nvSpPr>
        <p:spPr>
          <a:xfrm>
            <a:off x="8280734" y="3498779"/>
            <a:ext cx="539352" cy="532922"/>
          </a:xfrm>
          <a:prstGeom prst="star6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1972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內容版面配置區 3"/>
          <p:cNvSpPr txBox="1">
            <a:spLocks noGrp="1"/>
          </p:cNvSpPr>
          <p:nvPr>
            <p:ph idx="1"/>
          </p:nvPr>
        </p:nvSpPr>
        <p:spPr>
          <a:xfrm>
            <a:off x="889557" y="1252424"/>
            <a:ext cx="4483140" cy="3354277"/>
          </a:xfrm>
          <a:prstGeom prst="rect">
            <a:avLst/>
          </a:prstGeom>
          <a:solidFill>
            <a:srgbClr val="FDEADA"/>
          </a:solidFill>
          <a:ln w="28575">
            <a:solidFill>
              <a:srgbClr val="C00000"/>
            </a:solidFill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>
            <a:noAutofit/>
          </a:bodyPr>
          <a:lstStyle/>
          <a:p>
            <a:pPr defTabSz="813816">
              <a:buClr>
                <a:schemeClr val="accent2"/>
              </a:buClr>
              <a:buFont typeface="Wingdings" panose="05000000000000000000" pitchFamily="2" charset="2"/>
              <a:buChar char="Ø"/>
              <a:defRPr sz="1958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400" dirty="0" err="1"/>
              <a:t>黏貼單右上角金額與憑證金額須相符，如不符</a:t>
            </a:r>
            <a:r>
              <a:rPr sz="2400" dirty="0"/>
              <a:t>：</a:t>
            </a:r>
          </a:p>
          <a:p>
            <a:pPr marL="0" indent="0" defTabSz="813816">
              <a:spcBef>
                <a:spcPts val="400"/>
              </a:spcBef>
              <a:buNone/>
              <a:defRPr sz="1958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400" b="1" dirty="0"/>
              <a:t>  (1)</a:t>
            </a:r>
            <a:r>
              <a:rPr sz="2400" b="1" dirty="0" err="1"/>
              <a:t>憑證金額</a:t>
            </a:r>
            <a:r>
              <a:rPr sz="2400" b="1" dirty="0"/>
              <a:t>&gt;</a:t>
            </a:r>
            <a:r>
              <a:rPr sz="2400" b="1" dirty="0" err="1"/>
              <a:t>黏貼單金額</a:t>
            </a:r>
            <a:endParaRPr sz="2400" b="1" dirty="0"/>
          </a:p>
          <a:p>
            <a:pPr marL="0" indent="0" defTabSz="813816">
              <a:spcBef>
                <a:spcPts val="400"/>
              </a:spcBef>
              <a:buNone/>
              <a:defRPr sz="1958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400" b="1" dirty="0"/>
              <a:t>       →</a:t>
            </a:r>
            <a:r>
              <a:rPr sz="2400" b="1" dirty="0" err="1"/>
              <a:t>請於備註欄或空白處</a:t>
            </a:r>
            <a:endParaRPr sz="2400" b="1" dirty="0"/>
          </a:p>
          <a:p>
            <a:pPr marL="0" indent="0" defTabSz="813816">
              <a:spcBef>
                <a:spcPts val="400"/>
              </a:spcBef>
              <a:buNone/>
              <a:defRPr sz="1958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400" b="1" dirty="0"/>
              <a:t>           </a:t>
            </a:r>
            <a:r>
              <a:rPr sz="2400" b="1" dirty="0" err="1"/>
              <a:t>註記原因</a:t>
            </a:r>
            <a:r>
              <a:rPr sz="2400" b="1" dirty="0"/>
              <a:t>，『</a:t>
            </a:r>
            <a:r>
              <a:rPr sz="2400" b="1" dirty="0" err="1">
                <a:solidFill>
                  <a:srgbClr val="C00000"/>
                </a:solidFill>
              </a:rPr>
              <a:t>實支xx元</a:t>
            </a:r>
            <a:r>
              <a:rPr sz="2400" b="1" dirty="0"/>
              <a:t>』</a:t>
            </a:r>
            <a:endParaRPr lang="en-US" sz="2400" b="1" dirty="0"/>
          </a:p>
          <a:p>
            <a:pPr marL="0" indent="0" defTabSz="813816">
              <a:spcBef>
                <a:spcPts val="400"/>
              </a:spcBef>
              <a:buNone/>
              <a:defRPr sz="1958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lang="en-US" sz="2400" b="1" dirty="0"/>
              <a:t>       </a:t>
            </a:r>
            <a:r>
              <a:rPr sz="2400" b="1" dirty="0" err="1"/>
              <a:t>並</a:t>
            </a:r>
            <a:r>
              <a:rPr sz="2400" b="1" dirty="0" err="1">
                <a:solidFill>
                  <a:srgbClr val="C00000"/>
                </a:solidFill>
              </a:rPr>
              <a:t>加蓋經辦人章</a:t>
            </a:r>
            <a:endParaRPr sz="2400" b="1" dirty="0">
              <a:solidFill>
                <a:srgbClr val="C00000"/>
              </a:solidFill>
            </a:endParaRPr>
          </a:p>
          <a:p>
            <a:pPr marL="0" indent="0" defTabSz="813816">
              <a:spcBef>
                <a:spcPts val="400"/>
              </a:spcBef>
              <a:buNone/>
              <a:defRPr sz="1958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400" b="1" dirty="0"/>
              <a:t>  (2)</a:t>
            </a:r>
            <a:r>
              <a:rPr sz="2400" b="1" dirty="0" err="1"/>
              <a:t>憑證金額</a:t>
            </a:r>
            <a:r>
              <a:rPr sz="2400" b="1" dirty="0"/>
              <a:t>&lt;</a:t>
            </a:r>
            <a:r>
              <a:rPr sz="2400" b="1" dirty="0" err="1"/>
              <a:t>黏貼單金額</a:t>
            </a:r>
            <a:endParaRPr sz="2400" b="1" dirty="0"/>
          </a:p>
          <a:p>
            <a:pPr marL="0" indent="0" defTabSz="813816">
              <a:spcBef>
                <a:spcPts val="400"/>
              </a:spcBef>
              <a:buNone/>
              <a:defRPr sz="1958" b="1">
                <a:solidFill>
                  <a:srgbClr val="C00000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400" dirty="0"/>
              <a:t>       →</a:t>
            </a:r>
            <a:r>
              <a:rPr sz="2400" dirty="0" err="1"/>
              <a:t>須重新製作黏貼單</a:t>
            </a:r>
            <a:endParaRPr sz="2400" dirty="0"/>
          </a:p>
        </p:txBody>
      </p:sp>
      <p:grpSp>
        <p:nvGrpSpPr>
          <p:cNvPr id="2" name="群組 1"/>
          <p:cNvGrpSpPr/>
          <p:nvPr/>
        </p:nvGrpSpPr>
        <p:grpSpPr>
          <a:xfrm>
            <a:off x="4421006" y="715241"/>
            <a:ext cx="6883012" cy="6097690"/>
            <a:chOff x="4421006" y="581891"/>
            <a:chExt cx="6883012" cy="6097690"/>
          </a:xfrm>
        </p:grpSpPr>
        <p:pic>
          <p:nvPicPr>
            <p:cNvPr id="1476" name="圖片 4" descr="圖片 4"/>
            <p:cNvPicPr>
              <a:picLocks noChangeAspect="1"/>
            </p:cNvPicPr>
            <p:nvPr/>
          </p:nvPicPr>
          <p:blipFill rotWithShape="1">
            <a:blip r:embed="rId2"/>
            <a:srcRect t="4426"/>
            <a:stretch/>
          </p:blipFill>
          <p:spPr>
            <a:xfrm>
              <a:off x="5880335" y="581891"/>
              <a:ext cx="5340096" cy="6089398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477" name="圓角矩形 5"/>
            <p:cNvSpPr/>
            <p:nvPr/>
          </p:nvSpPr>
          <p:spPr>
            <a:xfrm>
              <a:off x="8571345" y="1259139"/>
              <a:ext cx="2426393" cy="191400"/>
            </a:xfrm>
            <a:prstGeom prst="roundRect">
              <a:avLst>
                <a:gd name="adj" fmla="val 16667"/>
              </a:avLst>
            </a:prstGeom>
            <a:ln w="57150">
              <a:solidFill>
                <a:srgbClr val="FF0000"/>
              </a:solidFill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8" name="圓角矩形 9"/>
            <p:cNvSpPr/>
            <p:nvPr/>
          </p:nvSpPr>
          <p:spPr>
            <a:xfrm>
              <a:off x="7193301" y="4716419"/>
              <a:ext cx="1981201" cy="457200"/>
            </a:xfrm>
            <a:prstGeom prst="roundRect">
              <a:avLst>
                <a:gd name="adj" fmla="val 16667"/>
              </a:avLst>
            </a:prstGeom>
            <a:ln w="57150">
              <a:solidFill>
                <a:srgbClr val="FF0000"/>
              </a:solidFill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79" name="橢圓 8"/>
            <p:cNvSpPr/>
            <p:nvPr/>
          </p:nvSpPr>
          <p:spPr>
            <a:xfrm>
              <a:off x="8058631" y="5438489"/>
              <a:ext cx="3245387" cy="1241092"/>
            </a:xfrm>
            <a:prstGeom prst="ellipse">
              <a:avLst/>
            </a:prstGeom>
            <a:ln w="38100">
              <a:solidFill>
                <a:srgbClr val="FF0000"/>
              </a:solidFill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80" name="文字方塊 7"/>
            <p:cNvSpPr txBox="1"/>
            <p:nvPr/>
          </p:nvSpPr>
          <p:spPr>
            <a:xfrm>
              <a:off x="8611985" y="6160316"/>
              <a:ext cx="1397006" cy="369332"/>
            </a:xfrm>
            <a:prstGeom prst="rect">
              <a:avLst/>
            </a:prstGeom>
            <a:solidFill>
              <a:srgbClr val="FFFF00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/>
                <a:t>實支4,650元</a:t>
              </a: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1B759D97-F551-4FB9-9F5A-F05667D56A83}"/>
                </a:ext>
              </a:extLst>
            </p:cNvPr>
            <p:cNvSpPr txBox="1"/>
            <p:nvPr/>
          </p:nvSpPr>
          <p:spPr>
            <a:xfrm>
              <a:off x="4421006" y="4716419"/>
              <a:ext cx="1674994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總計</a:t>
              </a:r>
              <a:r>
                <a:rPr lang="en-US" altLang="zh-TW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4,883</a:t>
              </a:r>
              <a:endPara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箭號: 向左 3">
              <a:extLst>
                <a:ext uri="{FF2B5EF4-FFF2-40B4-BE49-F238E27FC236}">
                  <a16:creationId xmlns:a16="http://schemas.microsoft.com/office/drawing/2014/main" id="{4D4CDECE-9E57-4EBD-9022-710E39254A1A}"/>
                </a:ext>
              </a:extLst>
            </p:cNvPr>
            <p:cNvSpPr/>
            <p:nvPr/>
          </p:nvSpPr>
          <p:spPr>
            <a:xfrm>
              <a:off x="6177048" y="4720884"/>
              <a:ext cx="793491" cy="457200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標題 5">
            <a:extLst>
              <a:ext uri="{FF2B5EF4-FFF2-40B4-BE49-F238E27FC236}">
                <a16:creationId xmlns:a16="http://schemas.microsoft.com/office/drawing/2014/main" id="{E39AC84F-CA31-E592-85F1-4EE51E75BA24}"/>
              </a:ext>
            </a:extLst>
          </p:cNvPr>
          <p:cNvSpPr txBox="1">
            <a:spLocks/>
          </p:cNvSpPr>
          <p:nvPr/>
        </p:nvSpPr>
        <p:spPr>
          <a:xfrm>
            <a:off x="1011821" y="292719"/>
            <a:ext cx="10058402" cy="569343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anose="020B0602030504020204" pitchFamily="34" charset="0"/>
                <a:ea typeface="微軟正黑體" panose="020B0604030504040204" pitchFamily="34" charset="-120"/>
              </a:defRPr>
            </a:lvl9pPr>
          </a:lstStyle>
          <a:p>
            <a:pPr algn="ctr"/>
            <a:r>
              <a:rPr lang="zh-TW" altLang="en-US" sz="4000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三、支出憑證黏貼單注意事項</a:t>
            </a:r>
            <a:r>
              <a:rPr lang="en-US" altLang="zh-TW" sz="3200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(3/9)</a:t>
            </a:r>
            <a:endParaRPr lang="zh-TW" altLang="en-US" sz="3200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1AEE3A6C-A91B-C278-A371-F63B0A65A6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24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ine 4">
            <a:extLst>
              <a:ext uri="{FF2B5EF4-FFF2-40B4-BE49-F238E27FC236}">
                <a16:creationId xmlns:a16="http://schemas.microsoft.com/office/drawing/2014/main" id="{5F56E830-7F6B-408F-8F0F-7483BD1D42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5541" y="826168"/>
            <a:ext cx="7668926" cy="35893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19390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1746504" y="90110"/>
            <a:ext cx="9252174" cy="823082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三、支出憑證黏貼單注意事項</a:t>
            </a:r>
            <a:r>
              <a:rPr lang="en-US" altLang="zh-TW" sz="32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(4/9)</a:t>
            </a:r>
            <a:endParaRPr lang="zh-TW" altLang="en-US" sz="32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518"/>
          <a:stretch/>
        </p:blipFill>
        <p:spPr>
          <a:xfrm>
            <a:off x="1529036" y="1085446"/>
            <a:ext cx="9252175" cy="5438811"/>
          </a:xfrm>
          <a:prstGeom prst="rect">
            <a:avLst/>
          </a:prstGeom>
          <a:ln w="28575">
            <a:solidFill>
              <a:srgbClr val="0000CC"/>
            </a:solidFill>
          </a:ln>
        </p:spPr>
      </p:pic>
      <p:sp>
        <p:nvSpPr>
          <p:cNvPr id="9" name="橢圓 8"/>
          <p:cNvSpPr/>
          <p:nvPr/>
        </p:nvSpPr>
        <p:spPr>
          <a:xfrm>
            <a:off x="3117345" y="3437816"/>
            <a:ext cx="1116004" cy="519348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hangingPunct="0"/>
            <a:endParaRPr lang="zh-TW" altLang="en-US">
              <a:solidFill>
                <a:srgbClr val="000000"/>
              </a:solidFill>
              <a:sym typeface="Calibri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4301635" y="3457191"/>
            <a:ext cx="1116004" cy="519348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hangingPunct="0"/>
            <a:endParaRPr lang="zh-TW" altLang="en-US">
              <a:solidFill>
                <a:srgbClr val="000000"/>
              </a:solidFill>
              <a:sym typeface="Calibri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417768" y="2244104"/>
            <a:ext cx="3141784" cy="461663"/>
          </a:xfrm>
          <a:prstGeom prst="rect">
            <a:avLst/>
          </a:prstGeom>
          <a:solidFill>
            <a:srgbClr val="FFFF00"/>
          </a:solidFill>
          <a:ln w="12700" cap="flat">
            <a:solidFill>
              <a:srgbClr val="0000C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確認預算項目是否正確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159841" y="4199924"/>
            <a:ext cx="2417887" cy="461663"/>
          </a:xfrm>
          <a:prstGeom prst="rect">
            <a:avLst/>
          </a:prstGeom>
          <a:solidFill>
            <a:srgbClr val="FFFF00"/>
          </a:solidFill>
          <a:ln w="12700" cap="flat">
            <a:solidFill>
              <a:srgbClr val="0000C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hangingPunct="0"/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請列出詳細品名</a:t>
            </a:r>
          </a:p>
        </p:txBody>
      </p:sp>
      <p:sp>
        <p:nvSpPr>
          <p:cNvPr id="14" name="橢圓 13"/>
          <p:cNvSpPr/>
          <p:nvPr/>
        </p:nvSpPr>
        <p:spPr>
          <a:xfrm>
            <a:off x="7822012" y="3188538"/>
            <a:ext cx="945634" cy="833801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hangingPunct="0"/>
            <a:endParaRPr lang="zh-TW" altLang="en-US">
              <a:solidFill>
                <a:srgbClr val="000000"/>
              </a:solidFill>
              <a:sym typeface="Calibri"/>
            </a:endParaRPr>
          </a:p>
        </p:txBody>
      </p:sp>
      <p:sp>
        <p:nvSpPr>
          <p:cNvPr id="5" name="箭號: 向上 4">
            <a:extLst>
              <a:ext uri="{FF2B5EF4-FFF2-40B4-BE49-F238E27FC236}">
                <a16:creationId xmlns:a16="http://schemas.microsoft.com/office/drawing/2014/main" id="{B60E0E0C-22DE-4CA3-AAAE-63BCC7A31DB9}"/>
              </a:ext>
            </a:extLst>
          </p:cNvPr>
          <p:cNvSpPr/>
          <p:nvPr/>
        </p:nvSpPr>
        <p:spPr>
          <a:xfrm>
            <a:off x="3011142" y="2584095"/>
            <a:ext cx="634817" cy="701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箭號: 向下 6">
            <a:extLst>
              <a:ext uri="{FF2B5EF4-FFF2-40B4-BE49-F238E27FC236}">
                <a16:creationId xmlns:a16="http://schemas.microsoft.com/office/drawing/2014/main" id="{1DCEE185-E206-41E5-9B26-70DD2831678A}"/>
              </a:ext>
            </a:extLst>
          </p:cNvPr>
          <p:cNvSpPr/>
          <p:nvPr/>
        </p:nvSpPr>
        <p:spPr>
          <a:xfrm>
            <a:off x="5321296" y="3762665"/>
            <a:ext cx="378016" cy="5193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A86A3A7-1D7C-485D-8DF5-50F85548D975}"/>
              </a:ext>
            </a:extLst>
          </p:cNvPr>
          <p:cNvSpPr txBox="1"/>
          <p:nvPr/>
        </p:nvSpPr>
        <p:spPr>
          <a:xfrm>
            <a:off x="7251206" y="1021445"/>
            <a:ext cx="3512193" cy="1631214"/>
          </a:xfrm>
          <a:prstGeom prst="rect">
            <a:avLst/>
          </a:prstGeom>
          <a:solidFill>
            <a:srgbClr val="FFFF00"/>
          </a:solidFill>
          <a:ln w="12700" cap="flat">
            <a:solidFill>
              <a:srgbClr val="0000CC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用途是與公務、計畫相關之詳細用途說明，</a:t>
            </a: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非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品項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及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計畫名稱</a:t>
            </a:r>
            <a:endPara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Calibri"/>
            </a:endParaRPr>
          </a:p>
          <a:p>
            <a:pPr hangingPunct="0"/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例如：烘焙實作課程用</a:t>
            </a:r>
          </a:p>
        </p:txBody>
      </p:sp>
      <p:sp>
        <p:nvSpPr>
          <p:cNvPr id="11" name="箭號: 向上 10">
            <a:extLst>
              <a:ext uri="{FF2B5EF4-FFF2-40B4-BE49-F238E27FC236}">
                <a16:creationId xmlns:a16="http://schemas.microsoft.com/office/drawing/2014/main" id="{AFB10577-3C41-459D-AC27-99D4E2AAB7A7}"/>
              </a:ext>
            </a:extLst>
          </p:cNvPr>
          <p:cNvSpPr/>
          <p:nvPr/>
        </p:nvSpPr>
        <p:spPr>
          <a:xfrm>
            <a:off x="7554605" y="2503777"/>
            <a:ext cx="514281" cy="701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乘號 3"/>
          <p:cNvSpPr/>
          <p:nvPr/>
        </p:nvSpPr>
        <p:spPr>
          <a:xfrm>
            <a:off x="8485973" y="2652659"/>
            <a:ext cx="1042661" cy="903659"/>
          </a:xfrm>
          <a:prstGeom prst="mathMultiply">
            <a:avLst/>
          </a:prstGeom>
          <a:solidFill>
            <a:srgbClr val="FF0000"/>
          </a:solidFill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hangingPunct="0"/>
            <a:endParaRPr lang="zh-TW" altLang="en-US">
              <a:solidFill>
                <a:srgbClr val="000000"/>
              </a:solidFill>
              <a:sym typeface="Calibri"/>
            </a:endParaRPr>
          </a:p>
        </p:txBody>
      </p:sp>
      <p:sp>
        <p:nvSpPr>
          <p:cNvPr id="12" name="投影片編號版面配置區 1">
            <a:extLst>
              <a:ext uri="{FF2B5EF4-FFF2-40B4-BE49-F238E27FC236}">
                <a16:creationId xmlns:a16="http://schemas.microsoft.com/office/drawing/2014/main" id="{1E2A4141-58F6-765A-ABAF-D20E2F1E50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25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ine 4">
            <a:extLst>
              <a:ext uri="{FF2B5EF4-FFF2-40B4-BE49-F238E27FC236}">
                <a16:creationId xmlns:a16="http://schemas.microsoft.com/office/drawing/2014/main" id="{9051604A-9B83-4F77-9522-257C295EA20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5541" y="826168"/>
            <a:ext cx="7668926" cy="35893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71515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2051824" y="158448"/>
            <a:ext cx="8052758" cy="761327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三、支出憑證黏貼單注意事項</a:t>
            </a:r>
            <a:r>
              <a:rPr lang="en-US" altLang="zh-TW" sz="32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(5/9)</a:t>
            </a:r>
            <a:endParaRPr lang="zh-TW" altLang="en-US" sz="32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96" b="64077"/>
          <a:stretch/>
        </p:blipFill>
        <p:spPr>
          <a:xfrm>
            <a:off x="2257335" y="836380"/>
            <a:ext cx="5314060" cy="251871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529" y="3259303"/>
            <a:ext cx="5388451" cy="3331998"/>
          </a:xfrm>
          <a:prstGeom prst="rect">
            <a:avLst/>
          </a:prstGeom>
        </p:spPr>
      </p:pic>
      <p:sp>
        <p:nvSpPr>
          <p:cNvPr id="7" name="橢圓 6"/>
          <p:cNvSpPr/>
          <p:nvPr/>
        </p:nvSpPr>
        <p:spPr>
          <a:xfrm>
            <a:off x="5149204" y="5827627"/>
            <a:ext cx="1310054" cy="519348"/>
          </a:xfrm>
          <a:prstGeom prst="ellipse">
            <a:avLst/>
          </a:prstGeom>
          <a:noFill/>
          <a:ln w="25400" cap="flat">
            <a:solidFill>
              <a:srgbClr val="FF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hangingPunct="0"/>
            <a:endParaRPr lang="zh-TW" altLang="en-US">
              <a:solidFill>
                <a:srgbClr val="000000"/>
              </a:solidFill>
              <a:sym typeface="Calibri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8242144" y="4761144"/>
            <a:ext cx="3519772" cy="1569658"/>
          </a:xfrm>
          <a:prstGeom prst="rect">
            <a:avLst/>
          </a:prstGeom>
          <a:solidFill>
            <a:srgbClr val="FFFF00"/>
          </a:solidFill>
          <a:ln w="12700" cap="flat">
            <a:solidFill>
              <a:srgbClr val="FFFF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驗收單金額</a:t>
            </a: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超過</a:t>
            </a:r>
            <a:r>
              <a:rPr lang="en-US" altLang="zh-TW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5,000</a:t>
            </a: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元</a:t>
            </a:r>
            <a:endParaRPr lang="en-US" altLang="zh-TW" sz="24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Calibri"/>
            </a:endParaRPr>
          </a:p>
          <a:p>
            <a:pPr hangingPunct="0"/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須經總務處核章，請務必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Calibri"/>
            </a:endParaRPr>
          </a:p>
          <a:p>
            <a:pPr hangingPunct="0"/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記得</a:t>
            </a: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先至總務處核章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，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Calibri"/>
            </a:endParaRPr>
          </a:p>
          <a:p>
            <a:pPr hangingPunct="0"/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再送到會計處！</a:t>
            </a:r>
          </a:p>
        </p:txBody>
      </p:sp>
      <p:sp>
        <p:nvSpPr>
          <p:cNvPr id="4" name="箭號: 向右 3">
            <a:extLst>
              <a:ext uri="{FF2B5EF4-FFF2-40B4-BE49-F238E27FC236}">
                <a16:creationId xmlns:a16="http://schemas.microsoft.com/office/drawing/2014/main" id="{30B65F6C-2B47-4EC2-A61D-4038AC11017D}"/>
              </a:ext>
            </a:extLst>
          </p:cNvPr>
          <p:cNvSpPr/>
          <p:nvPr/>
        </p:nvSpPr>
        <p:spPr>
          <a:xfrm>
            <a:off x="7249407" y="5551989"/>
            <a:ext cx="901294" cy="6298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星形: 五角 9">
            <a:extLst>
              <a:ext uri="{FF2B5EF4-FFF2-40B4-BE49-F238E27FC236}">
                <a16:creationId xmlns:a16="http://schemas.microsoft.com/office/drawing/2014/main" id="{DBA0C678-B280-494F-9D01-7CBB0F41671A}"/>
              </a:ext>
            </a:extLst>
          </p:cNvPr>
          <p:cNvSpPr/>
          <p:nvPr/>
        </p:nvSpPr>
        <p:spPr>
          <a:xfrm>
            <a:off x="7407604" y="4435267"/>
            <a:ext cx="797668" cy="651753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887D1118-BE06-47A3-AB8B-B78E191A2AC2}"/>
              </a:ext>
            </a:extLst>
          </p:cNvPr>
          <p:cNvSpPr/>
          <p:nvPr/>
        </p:nvSpPr>
        <p:spPr>
          <a:xfrm>
            <a:off x="2762250" y="5762625"/>
            <a:ext cx="1310054" cy="5193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1" name="矩形圖說文字 4">
            <a:extLst>
              <a:ext uri="{FF2B5EF4-FFF2-40B4-BE49-F238E27FC236}">
                <a16:creationId xmlns:a16="http://schemas.microsoft.com/office/drawing/2014/main" id="{93E4A530-028E-4BCD-B6C1-7A7977FA396C}"/>
              </a:ext>
            </a:extLst>
          </p:cNvPr>
          <p:cNvGrpSpPr/>
          <p:nvPr/>
        </p:nvGrpSpPr>
        <p:grpSpPr>
          <a:xfrm>
            <a:off x="222281" y="4255742"/>
            <a:ext cx="2924176" cy="1506883"/>
            <a:chOff x="0" y="0"/>
            <a:chExt cx="4102310" cy="2971800"/>
          </a:xfrm>
        </p:grpSpPr>
        <p:sp>
          <p:nvSpPr>
            <p:cNvPr id="12" name="形狀">
              <a:extLst>
                <a:ext uri="{FF2B5EF4-FFF2-40B4-BE49-F238E27FC236}">
                  <a16:creationId xmlns:a16="http://schemas.microsoft.com/office/drawing/2014/main" id="{D23BF7F1-6DF4-4E59-A7D6-7367DDA7377E}"/>
                </a:ext>
              </a:extLst>
            </p:cNvPr>
            <p:cNvSpPr/>
            <p:nvPr/>
          </p:nvSpPr>
          <p:spPr>
            <a:xfrm>
              <a:off x="0" y="0"/>
              <a:ext cx="4102310" cy="2971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6814" y="0"/>
                  </a:lnTo>
                  <a:lnTo>
                    <a:pt x="16814" y="12600"/>
                  </a:lnTo>
                  <a:lnTo>
                    <a:pt x="21600" y="20086"/>
                  </a:lnTo>
                  <a:lnTo>
                    <a:pt x="16814" y="18000"/>
                  </a:lnTo>
                  <a:lnTo>
                    <a:pt x="16814" y="21600"/>
                  </a:lnTo>
                  <a:lnTo>
                    <a:pt x="0" y="21600"/>
                  </a:lnTo>
                  <a:lnTo>
                    <a:pt x="0" y="12600"/>
                  </a:lnTo>
                  <a:close/>
                </a:path>
              </a:pathLst>
            </a:custGeom>
            <a:solidFill>
              <a:srgbClr val="FFFF99"/>
            </a:solidFill>
            <a:ln w="9525" cap="flat">
              <a:solidFill>
                <a:srgbClr val="F69240"/>
              </a:solidFill>
              <a:prstDash val="solid"/>
              <a:miter lim="800000"/>
            </a:ln>
            <a:effectLst>
              <a:outerShdw blurRad="38100" dist="20000" dir="5400000" rotWithShape="0">
                <a:srgbClr val="000000">
                  <a:alpha val="37999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lnSpc>
                  <a:spcPct val="110000"/>
                </a:lnSpc>
                <a:defRPr sz="24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endParaRPr sz="2400"/>
            </a:p>
          </p:txBody>
        </p:sp>
        <p:sp>
          <p:nvSpPr>
            <p:cNvPr id="13" name="一定要有店家…">
              <a:extLst>
                <a:ext uri="{FF2B5EF4-FFF2-40B4-BE49-F238E27FC236}">
                  <a16:creationId xmlns:a16="http://schemas.microsoft.com/office/drawing/2014/main" id="{41D493D9-86B0-4B81-B40B-133CC6A94FB7}"/>
                </a:ext>
              </a:extLst>
            </p:cNvPr>
            <p:cNvSpPr txBox="1"/>
            <p:nvPr/>
          </p:nvSpPr>
          <p:spPr>
            <a:xfrm>
              <a:off x="50482" y="624117"/>
              <a:ext cx="3437150" cy="17235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lnSpc>
                  <a:spcPct val="110000"/>
                </a:lnSpc>
                <a:buSzPct val="100000"/>
                <a:defRPr sz="24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lang="zh-TW" altLang="en-US" sz="2400" dirty="0"/>
                <a:t>驗收人與請款人</a:t>
              </a:r>
              <a:endParaRPr lang="en-US" altLang="zh-TW" sz="2400" dirty="0"/>
            </a:p>
            <a:p>
              <a:pPr>
                <a:lnSpc>
                  <a:spcPct val="110000"/>
                </a:lnSpc>
                <a:buSzPct val="100000"/>
                <a:defRPr sz="24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lang="zh-TW" altLang="en-US" sz="2400" dirty="0">
                  <a:solidFill>
                    <a:srgbClr val="FF0000"/>
                  </a:solidFill>
                </a:rPr>
                <a:t>不可為同一人</a:t>
              </a:r>
              <a:endParaRPr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4" name="投影片編號版面配置區 1">
            <a:extLst>
              <a:ext uri="{FF2B5EF4-FFF2-40B4-BE49-F238E27FC236}">
                <a16:creationId xmlns:a16="http://schemas.microsoft.com/office/drawing/2014/main" id="{14B1087D-281F-C842-43E3-B52B9D3A2E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26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ine 4">
            <a:extLst>
              <a:ext uri="{FF2B5EF4-FFF2-40B4-BE49-F238E27FC236}">
                <a16:creationId xmlns:a16="http://schemas.microsoft.com/office/drawing/2014/main" id="{836DBB04-0C77-45A2-8774-E145D31F1A1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5541" y="826168"/>
            <a:ext cx="7668926" cy="35893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02C4E29D-E759-49B9-B9DD-4FDCD9AF671D}"/>
              </a:ext>
            </a:extLst>
          </p:cNvPr>
          <p:cNvSpPr/>
          <p:nvPr/>
        </p:nvSpPr>
        <p:spPr>
          <a:xfrm>
            <a:off x="6459257" y="1683993"/>
            <a:ext cx="432609" cy="127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8782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5">
            <a:extLst>
              <a:ext uri="{FF2B5EF4-FFF2-40B4-BE49-F238E27FC236}">
                <a16:creationId xmlns:a16="http://schemas.microsoft.com/office/drawing/2014/main" id="{A738A4A4-ADF8-44A0-9A6F-E2D2B2B26203}"/>
              </a:ext>
            </a:extLst>
          </p:cNvPr>
          <p:cNvSpPr txBox="1">
            <a:spLocks noGrp="1"/>
          </p:cNvSpPr>
          <p:nvPr/>
        </p:nvSpPr>
        <p:spPr>
          <a:xfrm>
            <a:off x="7105650" y="591680"/>
            <a:ext cx="5867401" cy="9037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sz="2800" b="1" dirty="0">
              <a:solidFill>
                <a:srgbClr val="ED7D31">
                  <a:lumMod val="50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5">
            <a:extLst>
              <a:ext uri="{FF2B5EF4-FFF2-40B4-BE49-F238E27FC236}">
                <a16:creationId xmlns:a16="http://schemas.microsoft.com/office/drawing/2014/main" id="{BBCA8A2A-48C6-4C94-9931-9B0D2ED11406}"/>
              </a:ext>
            </a:extLst>
          </p:cNvPr>
          <p:cNvSpPr txBox="1">
            <a:spLocks/>
          </p:cNvSpPr>
          <p:nvPr/>
        </p:nvSpPr>
        <p:spPr>
          <a:xfrm>
            <a:off x="409303" y="1216897"/>
            <a:ext cx="11155680" cy="15855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申請人須提供收據或購買證明等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憑證</a:t>
            </a:r>
            <a:endParaRPr lang="en-US" altLang="zh-TW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、實際支付須以新台幣計，並提供</a:t>
            </a: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信用卡帳單、結匯水單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或消費日台銀賣出</a:t>
            </a:r>
            <a:endParaRPr lang="en-US" altLang="zh-TW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即期匯率換算</a:t>
            </a:r>
            <a:endParaRPr lang="en-US" altLang="zh-TW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使用費租用期間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須於該</a:t>
            </a:r>
            <a:r>
              <a:rPr lang="zh-TW" altLang="en-US" sz="2400" b="1" dirty="0">
                <a:solidFill>
                  <a:prstClr val="black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計畫執行期間內</a:t>
            </a:r>
            <a:endParaRPr lang="en-US" altLang="zh-TW" sz="2400" b="1" dirty="0">
              <a:solidFill>
                <a:prstClr val="black"/>
              </a:solidFill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 descr="一張含有 文字, 螢幕擷取畫面, 字型, 數字 的圖片&#10;&#10;AI 產生的內容可能不正確。">
            <a:extLst>
              <a:ext uri="{FF2B5EF4-FFF2-40B4-BE49-F238E27FC236}">
                <a16:creationId xmlns:a16="http://schemas.microsoft.com/office/drawing/2014/main" id="{160648E6-87C1-4F9E-8664-C189F4B375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" r="3159" b="32705"/>
          <a:stretch>
            <a:fillRect/>
          </a:stretch>
        </p:blipFill>
        <p:spPr>
          <a:xfrm rot="10800000">
            <a:off x="1462931" y="2803527"/>
            <a:ext cx="4034371" cy="381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圖片 7" descr="一張含有 文字, 螢幕擷取畫面, 字型, 設計 的圖片&#10;&#10;AI 產生的內容可能不正確。">
            <a:extLst>
              <a:ext uri="{FF2B5EF4-FFF2-40B4-BE49-F238E27FC236}">
                <a16:creationId xmlns:a16="http://schemas.microsoft.com/office/drawing/2014/main" id="{5BFE566D-34CB-4144-A1D0-B30FDFA594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6"/>
          <a:stretch>
            <a:fillRect/>
          </a:stretch>
        </p:blipFill>
        <p:spPr>
          <a:xfrm rot="10800000">
            <a:off x="5718490" y="2802414"/>
            <a:ext cx="3886200" cy="38079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語音泡泡: 橢圓形 8">
            <a:extLst>
              <a:ext uri="{FF2B5EF4-FFF2-40B4-BE49-F238E27FC236}">
                <a16:creationId xmlns:a16="http://schemas.microsoft.com/office/drawing/2014/main" id="{C78336ED-6899-4B17-93A3-7222A9AE9C26}"/>
              </a:ext>
            </a:extLst>
          </p:cNvPr>
          <p:cNvSpPr/>
          <p:nvPr/>
        </p:nvSpPr>
        <p:spPr>
          <a:xfrm>
            <a:off x="7880867" y="1977984"/>
            <a:ext cx="2006388" cy="1395452"/>
          </a:xfrm>
          <a:prstGeom prst="wedgeEllipseCallout">
            <a:avLst>
              <a:gd name="adj1" fmla="val -74995"/>
              <a:gd name="adj2" fmla="val 48414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0" name="文字方塊 3">
            <a:extLst>
              <a:ext uri="{FF2B5EF4-FFF2-40B4-BE49-F238E27FC236}">
                <a16:creationId xmlns:a16="http://schemas.microsoft.com/office/drawing/2014/main" id="{C4ACF6D1-539E-4FA4-BEE3-1CCD92219C7D}"/>
              </a:ext>
            </a:extLst>
          </p:cNvPr>
          <p:cNvSpPr txBox="1"/>
          <p:nvPr/>
        </p:nvSpPr>
        <p:spPr>
          <a:xfrm>
            <a:off x="8058476" y="2054252"/>
            <a:ext cx="17020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使用費以新台幣金額計，</a:t>
            </a:r>
            <a:r>
              <a:rPr lang="zh-TW" altLang="en-US" b="1" dirty="0">
                <a:solidFill>
                  <a:prstClr val="black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可外加手續費並應減除折扣</a:t>
            </a:r>
          </a:p>
        </p:txBody>
      </p:sp>
      <p:pic>
        <p:nvPicPr>
          <p:cNvPr id="12" name="圖片 11" descr="一張含有 文字, 螢幕擷取畫面, 字型, 數字 的圖片&#10;&#10;AI 產生的內容可能不正確。">
            <a:extLst>
              <a:ext uri="{FF2B5EF4-FFF2-40B4-BE49-F238E27FC236}">
                <a16:creationId xmlns:a16="http://schemas.microsoft.com/office/drawing/2014/main" id="{63AD4675-E6BE-FE44-8EAC-397ACBDA4E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5" t="39014" r="38291" b="45313"/>
          <a:stretch/>
        </p:blipFill>
        <p:spPr>
          <a:xfrm rot="10800000">
            <a:off x="2845821" y="4404059"/>
            <a:ext cx="2905345" cy="20508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圖片 12" descr="一張含有 文字, 螢幕擷取畫面, 字型, 設計 的圖片&#10;&#10;AI 產生的內容可能不正確。">
            <a:extLst>
              <a:ext uri="{FF2B5EF4-FFF2-40B4-BE49-F238E27FC236}">
                <a16:creationId xmlns:a16="http://schemas.microsoft.com/office/drawing/2014/main" id="{21F81D2C-F46F-114F-40AD-BB8DBBB1E3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11" t="56702" r="-1" b="40934"/>
          <a:stretch/>
        </p:blipFill>
        <p:spPr>
          <a:xfrm rot="10800000">
            <a:off x="3856332" y="3383352"/>
            <a:ext cx="6811668" cy="2432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ECA03DFC-7672-30C7-3BFA-31720E2C0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099" y="33315"/>
            <a:ext cx="1184486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zh-TW" altLang="en-US" sz="3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三、支出憑證黏貼單注意事項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(6/9)</a:t>
            </a:r>
          </a:p>
          <a:p>
            <a:pPr>
              <a:spcBef>
                <a:spcPct val="50000"/>
              </a:spcBef>
              <a:buNone/>
              <a:defRPr/>
            </a:pPr>
            <a:endParaRPr lang="zh-TW" altLang="en-US" sz="3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投影片編號版面配置區 1">
            <a:extLst>
              <a:ext uri="{FF2B5EF4-FFF2-40B4-BE49-F238E27FC236}">
                <a16:creationId xmlns:a16="http://schemas.microsoft.com/office/drawing/2014/main" id="{169FD3A5-9661-4069-A5B1-72C6A876E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5879" y="6248402"/>
            <a:ext cx="609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27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2D7CC03-4DAF-408C-A916-3BE7A47CBB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2917" y="3351950"/>
            <a:ext cx="2394683" cy="2981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413CE8AD-029C-46DB-B63D-4D7A0A363EF9}"/>
              </a:ext>
            </a:extLst>
          </p:cNvPr>
          <p:cNvSpPr txBox="1"/>
          <p:nvPr/>
        </p:nvSpPr>
        <p:spPr>
          <a:xfrm>
            <a:off x="495065" y="745160"/>
            <a:ext cx="10827401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00FFFF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國外網站購買資訊使用權等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00FFFF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00FFFF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以</a:t>
            </a:r>
            <a:r>
              <a:rPr kumimoji="0" lang="en-US" altLang="zh-TW" sz="280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00FFFF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ChatGPT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00FFFF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7" name="Line 4">
            <a:extLst>
              <a:ext uri="{FF2B5EF4-FFF2-40B4-BE49-F238E27FC236}">
                <a16:creationId xmlns:a16="http://schemas.microsoft.com/office/drawing/2014/main" id="{965CD9A3-EAD5-485C-9DD8-E74C7572ADA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2839" y="608358"/>
            <a:ext cx="7668926" cy="35893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80653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">
            <a:extLst>
              <a:ext uri="{FF2B5EF4-FFF2-40B4-BE49-F238E27FC236}">
                <a16:creationId xmlns:a16="http://schemas.microsoft.com/office/drawing/2014/main" id="{0B976395-8739-0B05-750D-B4411C189A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00930" y="1091180"/>
            <a:ext cx="6762070" cy="0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A6F95CC-5498-10D3-E65C-E1596683B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179" y="1494263"/>
            <a:ext cx="8823643" cy="4520182"/>
          </a:xfrm>
          <a:prstGeom prst="rect">
            <a:avLst/>
          </a:prstGeom>
        </p:spPr>
      </p:pic>
      <p:sp>
        <p:nvSpPr>
          <p:cNvPr id="7" name="圓角矩形 16">
            <a:extLst>
              <a:ext uri="{FF2B5EF4-FFF2-40B4-BE49-F238E27FC236}">
                <a16:creationId xmlns:a16="http://schemas.microsoft.com/office/drawing/2014/main" id="{29D90F19-C3DC-0F8B-FC35-03FD9052ED3A}"/>
              </a:ext>
            </a:extLst>
          </p:cNvPr>
          <p:cNvSpPr/>
          <p:nvPr/>
        </p:nvSpPr>
        <p:spPr>
          <a:xfrm>
            <a:off x="1676400" y="4953318"/>
            <a:ext cx="2819400" cy="456882"/>
          </a:xfrm>
          <a:prstGeom prst="roundRect">
            <a:avLst>
              <a:gd name="adj" fmla="val 16667"/>
            </a:avLst>
          </a:prstGeom>
          <a:ln w="57150">
            <a:solidFill>
              <a:srgbClr val="FF0000"/>
            </a:solidFill>
          </a:ln>
        </p:spPr>
        <p:txBody>
          <a:bodyPr lIns="45719" rIns="4571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" name="圓角矩形 16">
            <a:extLst>
              <a:ext uri="{FF2B5EF4-FFF2-40B4-BE49-F238E27FC236}">
                <a16:creationId xmlns:a16="http://schemas.microsoft.com/office/drawing/2014/main" id="{A3D1C72B-1C09-69A9-9591-B6FB239F8055}"/>
              </a:ext>
            </a:extLst>
          </p:cNvPr>
          <p:cNvSpPr/>
          <p:nvPr/>
        </p:nvSpPr>
        <p:spPr>
          <a:xfrm>
            <a:off x="9571739" y="3886200"/>
            <a:ext cx="935222" cy="533400"/>
          </a:xfrm>
          <a:prstGeom prst="roundRect">
            <a:avLst>
              <a:gd name="adj" fmla="val 16667"/>
            </a:avLst>
          </a:prstGeom>
          <a:ln w="57150">
            <a:solidFill>
              <a:srgbClr val="FF0000"/>
            </a:solidFill>
          </a:ln>
        </p:spPr>
        <p:txBody>
          <a:bodyPr lIns="45719" rIns="4571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1F2747B-06B7-43DA-8276-17F8B68154BD}"/>
              </a:ext>
            </a:extLst>
          </p:cNvPr>
          <p:cNvSpPr txBox="1"/>
          <p:nvPr/>
        </p:nvSpPr>
        <p:spPr>
          <a:xfrm>
            <a:off x="5807011" y="4974128"/>
            <a:ext cx="4628468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請採購系統</a:t>
            </a:r>
            <a:r>
              <a:rPr lang="zh-TW" altLang="en-US" sz="32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每個欄位</a:t>
            </a:r>
            <a:r>
              <a:rPr lang="zh-TW" altLang="en-US" sz="32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完整、正確</a:t>
            </a:r>
            <a:r>
              <a:rPr lang="zh-TW" altLang="en-US" sz="32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詳實填列</a:t>
            </a:r>
            <a:endParaRPr lang="en-US" altLang="zh-TW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投影片編號版面配置區 1">
            <a:extLst>
              <a:ext uri="{FF2B5EF4-FFF2-40B4-BE49-F238E27FC236}">
                <a16:creationId xmlns:a16="http://schemas.microsoft.com/office/drawing/2014/main" id="{1B230B8C-C792-437E-83A3-FAEBD4876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9582" y="6347345"/>
            <a:ext cx="609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28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箭號: 向下 3">
            <a:extLst>
              <a:ext uri="{FF2B5EF4-FFF2-40B4-BE49-F238E27FC236}">
                <a16:creationId xmlns:a16="http://schemas.microsoft.com/office/drawing/2014/main" id="{1C459202-38A7-4475-856B-F818A11283D9}"/>
              </a:ext>
            </a:extLst>
          </p:cNvPr>
          <p:cNvSpPr/>
          <p:nvPr/>
        </p:nvSpPr>
        <p:spPr>
          <a:xfrm>
            <a:off x="9801563" y="4430164"/>
            <a:ext cx="375024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8" name="箭號: 向下 7">
            <a:extLst>
              <a:ext uri="{FF2B5EF4-FFF2-40B4-BE49-F238E27FC236}">
                <a16:creationId xmlns:a16="http://schemas.microsoft.com/office/drawing/2014/main" id="{00002D5F-B979-4D70-80C3-33E9E11E3C24}"/>
              </a:ext>
            </a:extLst>
          </p:cNvPr>
          <p:cNvSpPr/>
          <p:nvPr/>
        </p:nvSpPr>
        <p:spPr>
          <a:xfrm>
            <a:off x="4253560" y="5445623"/>
            <a:ext cx="236378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31598DE-CECE-41EB-9DFC-991A610F1897}"/>
              </a:ext>
            </a:extLst>
          </p:cNvPr>
          <p:cNvSpPr txBox="1"/>
          <p:nvPr/>
        </p:nvSpPr>
        <p:spPr>
          <a:xfrm>
            <a:off x="1905000" y="6147290"/>
            <a:ext cx="502920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2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用途欄：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27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日期初導師座談會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7289F59F-3DB0-40DC-B0E2-324FB3773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391" y="380418"/>
            <a:ext cx="1184486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zh-TW" altLang="en-US" sz="3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三、支出憑證黏貼單注意事項</a:t>
            </a:r>
            <a:r>
              <a:rPr lang="en-US" altLang="zh-TW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(7/9)</a:t>
            </a:r>
          </a:p>
          <a:p>
            <a:pPr>
              <a:spcBef>
                <a:spcPct val="50000"/>
              </a:spcBef>
              <a:buNone/>
              <a:defRPr/>
            </a:pPr>
            <a:endParaRPr lang="zh-TW" altLang="en-US" sz="3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46832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D689E587-F21F-E276-E883-F6AAA32AA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6146" y="174390"/>
            <a:ext cx="9679709" cy="6538959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Line 4">
            <a:extLst>
              <a:ext uri="{FF2B5EF4-FFF2-40B4-BE49-F238E27FC236}">
                <a16:creationId xmlns:a16="http://schemas.microsoft.com/office/drawing/2014/main" id="{C05E060B-F997-0D21-D6A7-5584F85651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37212" y="761197"/>
            <a:ext cx="7083456" cy="36442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C7EBA217-40EC-B7FE-F49C-21A483216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852" y="1378759"/>
            <a:ext cx="2002102" cy="1536905"/>
          </a:xfrm>
          <a:prstGeom prst="rect">
            <a:avLst/>
          </a:prstGeom>
        </p:spPr>
      </p:pic>
      <p:graphicFrame>
        <p:nvGraphicFramePr>
          <p:cNvPr id="27" name="表格 26">
            <a:extLst>
              <a:ext uri="{FF2B5EF4-FFF2-40B4-BE49-F238E27FC236}">
                <a16:creationId xmlns:a16="http://schemas.microsoft.com/office/drawing/2014/main" id="{DDF3BB82-1C3A-4016-A9C5-235FE24541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460971"/>
              </p:ext>
            </p:extLst>
          </p:nvPr>
        </p:nvGraphicFramePr>
        <p:xfrm>
          <a:off x="2096653" y="4861543"/>
          <a:ext cx="8000999" cy="1394837"/>
        </p:xfrm>
        <a:graphic>
          <a:graphicData uri="http://schemas.openxmlformats.org/drawingml/2006/table">
            <a:tbl>
              <a:tblPr/>
              <a:tblGrid>
                <a:gridCol w="582244">
                  <a:extLst>
                    <a:ext uri="{9D8B030D-6E8A-4147-A177-3AD203B41FA5}">
                      <a16:colId xmlns:a16="http://schemas.microsoft.com/office/drawing/2014/main" val="1427223196"/>
                    </a:ext>
                  </a:extLst>
                </a:gridCol>
                <a:gridCol w="456091">
                  <a:extLst>
                    <a:ext uri="{9D8B030D-6E8A-4147-A177-3AD203B41FA5}">
                      <a16:colId xmlns:a16="http://schemas.microsoft.com/office/drawing/2014/main" val="412367561"/>
                    </a:ext>
                  </a:extLst>
                </a:gridCol>
                <a:gridCol w="812510">
                  <a:extLst>
                    <a:ext uri="{9D8B030D-6E8A-4147-A177-3AD203B41FA5}">
                      <a16:colId xmlns:a16="http://schemas.microsoft.com/office/drawing/2014/main" val="571274782"/>
                    </a:ext>
                  </a:extLst>
                </a:gridCol>
                <a:gridCol w="429609">
                  <a:extLst>
                    <a:ext uri="{9D8B030D-6E8A-4147-A177-3AD203B41FA5}">
                      <a16:colId xmlns:a16="http://schemas.microsoft.com/office/drawing/2014/main" val="1674990025"/>
                    </a:ext>
                  </a:extLst>
                </a:gridCol>
                <a:gridCol w="582244">
                  <a:extLst>
                    <a:ext uri="{9D8B030D-6E8A-4147-A177-3AD203B41FA5}">
                      <a16:colId xmlns:a16="http://schemas.microsoft.com/office/drawing/2014/main" val="3111207998"/>
                    </a:ext>
                  </a:extLst>
                </a:gridCol>
                <a:gridCol w="379625">
                  <a:extLst>
                    <a:ext uri="{9D8B030D-6E8A-4147-A177-3AD203B41FA5}">
                      <a16:colId xmlns:a16="http://schemas.microsoft.com/office/drawing/2014/main" val="4036224198"/>
                    </a:ext>
                  </a:extLst>
                </a:gridCol>
                <a:gridCol w="618435">
                  <a:extLst>
                    <a:ext uri="{9D8B030D-6E8A-4147-A177-3AD203B41FA5}">
                      <a16:colId xmlns:a16="http://schemas.microsoft.com/office/drawing/2014/main" val="1765534370"/>
                    </a:ext>
                  </a:extLst>
                </a:gridCol>
                <a:gridCol w="457549">
                  <a:extLst>
                    <a:ext uri="{9D8B030D-6E8A-4147-A177-3AD203B41FA5}">
                      <a16:colId xmlns:a16="http://schemas.microsoft.com/office/drawing/2014/main" val="2770579715"/>
                    </a:ext>
                  </a:extLst>
                </a:gridCol>
                <a:gridCol w="562836">
                  <a:extLst>
                    <a:ext uri="{9D8B030D-6E8A-4147-A177-3AD203B41FA5}">
                      <a16:colId xmlns:a16="http://schemas.microsoft.com/office/drawing/2014/main" val="999836138"/>
                    </a:ext>
                  </a:extLst>
                </a:gridCol>
                <a:gridCol w="448398">
                  <a:extLst>
                    <a:ext uri="{9D8B030D-6E8A-4147-A177-3AD203B41FA5}">
                      <a16:colId xmlns:a16="http://schemas.microsoft.com/office/drawing/2014/main" val="1208648695"/>
                    </a:ext>
                  </a:extLst>
                </a:gridCol>
                <a:gridCol w="463826">
                  <a:extLst>
                    <a:ext uri="{9D8B030D-6E8A-4147-A177-3AD203B41FA5}">
                      <a16:colId xmlns:a16="http://schemas.microsoft.com/office/drawing/2014/main" val="1133746275"/>
                    </a:ext>
                  </a:extLst>
                </a:gridCol>
                <a:gridCol w="695739">
                  <a:extLst>
                    <a:ext uri="{9D8B030D-6E8A-4147-A177-3AD203B41FA5}">
                      <a16:colId xmlns:a16="http://schemas.microsoft.com/office/drawing/2014/main" val="2383847483"/>
                    </a:ext>
                  </a:extLst>
                </a:gridCol>
                <a:gridCol w="890833">
                  <a:extLst>
                    <a:ext uri="{9D8B030D-6E8A-4147-A177-3AD203B41FA5}">
                      <a16:colId xmlns:a16="http://schemas.microsoft.com/office/drawing/2014/main" val="1591890850"/>
                    </a:ext>
                  </a:extLst>
                </a:gridCol>
                <a:gridCol w="621060">
                  <a:extLst>
                    <a:ext uri="{9D8B030D-6E8A-4147-A177-3AD203B41FA5}">
                      <a16:colId xmlns:a16="http://schemas.microsoft.com/office/drawing/2014/main" val="1768004701"/>
                    </a:ext>
                  </a:extLst>
                </a:gridCol>
              </a:tblGrid>
              <a:tr h="4018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請購</a:t>
                      </a:r>
                      <a:endParaRPr lang="en-US" altLang="zh-TW" sz="12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單號</a:t>
                      </a:r>
                    </a:p>
                  </a:txBody>
                  <a:tcPr marL="7178" marR="7178" marT="717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請購單位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請購</a:t>
                      </a:r>
                      <a:endParaRPr lang="en-US" altLang="zh-TW" sz="12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日期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預算</a:t>
                      </a:r>
                      <a:endParaRPr lang="en-US" altLang="zh-TW" sz="12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來源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預算</a:t>
                      </a:r>
                      <a:endParaRPr lang="en-US" altLang="zh-TW" sz="12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科目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品名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用途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單位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數量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預估</a:t>
                      </a:r>
                      <a:endParaRPr lang="en-US" altLang="zh-TW" sz="12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金額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實支</a:t>
                      </a:r>
                      <a:endParaRPr lang="en-US" altLang="zh-TW" sz="12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金額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狀態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傳票編號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付款</a:t>
                      </a:r>
                      <a:endParaRPr lang="en-US" altLang="zh-TW" sz="12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日期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286163"/>
                  </a:ext>
                </a:extLst>
              </a:tr>
              <a:tr h="9929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PR1150604043</a:t>
                      </a:r>
                    </a:p>
                  </a:txBody>
                  <a:tcPr marL="7178" marR="7178" marT="717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健康科學院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115/06/04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學校經費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513203-</a:t>
                      </a:r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教學</a:t>
                      </a:r>
                      <a:r>
                        <a:rPr lang="en-US" altLang="zh-TW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業務</a:t>
                      </a:r>
                      <a:r>
                        <a:rPr lang="en-US" altLang="zh-TW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文具紙張費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文具用品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健康科學院畢業典禮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批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4090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4090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出納已</a:t>
                      </a:r>
                      <a:endParaRPr lang="en-US" altLang="zh-TW" sz="12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付款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1150706044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1150803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550340"/>
                  </a:ext>
                </a:extLst>
              </a:tr>
            </a:tbl>
          </a:graphicData>
        </a:graphic>
      </p:graphicFrame>
      <p:pic>
        <p:nvPicPr>
          <p:cNvPr id="29" name="圖片 28">
            <a:extLst>
              <a:ext uri="{FF2B5EF4-FFF2-40B4-BE49-F238E27FC236}">
                <a16:creationId xmlns:a16="http://schemas.microsoft.com/office/drawing/2014/main" id="{F32C046D-1079-4C9E-D491-48C903B41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226" y="4874456"/>
            <a:ext cx="2189426" cy="1381923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31" name="星形: 六角 30">
            <a:extLst>
              <a:ext uri="{FF2B5EF4-FFF2-40B4-BE49-F238E27FC236}">
                <a16:creationId xmlns:a16="http://schemas.microsoft.com/office/drawing/2014/main" id="{D1914DCC-6D0B-CECA-E116-735920EBB8AC}"/>
              </a:ext>
            </a:extLst>
          </p:cNvPr>
          <p:cNvSpPr/>
          <p:nvPr/>
        </p:nvSpPr>
        <p:spPr>
          <a:xfrm>
            <a:off x="10527683" y="206215"/>
            <a:ext cx="592652" cy="672700"/>
          </a:xfrm>
          <a:prstGeom prst="star6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A2D578A-D290-EF7B-6C1F-D382AA5873E9}"/>
              </a:ext>
            </a:extLst>
          </p:cNvPr>
          <p:cNvSpPr txBox="1"/>
          <p:nvPr/>
        </p:nvSpPr>
        <p:spPr>
          <a:xfrm>
            <a:off x="1856604" y="6268601"/>
            <a:ext cx="8569437" cy="3847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TW" altLang="en-US" sz="1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單位系統送出</a:t>
            </a:r>
            <a:r>
              <a:rPr lang="zh-TW" altLang="en-US" sz="19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→紙本送達會計處等單位</a:t>
            </a:r>
            <a:r>
              <a:rPr lang="en-US" altLang="zh-TW" sz="19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</a:t>
            </a:r>
            <a:r>
              <a:rPr lang="en-US" altLang="zh-TW" sz="1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19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</a:t>
            </a:r>
            <a:r>
              <a:rPr lang="en-US" altLang="zh-TW" sz="19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9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→會計已登帳→出納已付款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C8633130-B0C1-E7AE-8E6E-9F8C1465B0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849" y="813354"/>
            <a:ext cx="5221741" cy="2701135"/>
          </a:xfrm>
          <a:prstGeom prst="rect">
            <a:avLst/>
          </a:prstGeom>
        </p:spPr>
      </p:pic>
      <p:graphicFrame>
        <p:nvGraphicFramePr>
          <p:cNvPr id="35" name="表格 34">
            <a:extLst>
              <a:ext uri="{FF2B5EF4-FFF2-40B4-BE49-F238E27FC236}">
                <a16:creationId xmlns:a16="http://schemas.microsoft.com/office/drawing/2014/main" id="{2D03B099-6E7B-FB7A-0493-3C3384FBB5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745157"/>
              </p:ext>
            </p:extLst>
          </p:nvPr>
        </p:nvGraphicFramePr>
        <p:xfrm>
          <a:off x="2096652" y="3450991"/>
          <a:ext cx="8000999" cy="1394837"/>
        </p:xfrm>
        <a:graphic>
          <a:graphicData uri="http://schemas.openxmlformats.org/drawingml/2006/table">
            <a:tbl>
              <a:tblPr/>
              <a:tblGrid>
                <a:gridCol w="582244">
                  <a:extLst>
                    <a:ext uri="{9D8B030D-6E8A-4147-A177-3AD203B41FA5}">
                      <a16:colId xmlns:a16="http://schemas.microsoft.com/office/drawing/2014/main" val="1427223196"/>
                    </a:ext>
                  </a:extLst>
                </a:gridCol>
                <a:gridCol w="456091">
                  <a:extLst>
                    <a:ext uri="{9D8B030D-6E8A-4147-A177-3AD203B41FA5}">
                      <a16:colId xmlns:a16="http://schemas.microsoft.com/office/drawing/2014/main" val="412367561"/>
                    </a:ext>
                  </a:extLst>
                </a:gridCol>
                <a:gridCol w="812510">
                  <a:extLst>
                    <a:ext uri="{9D8B030D-6E8A-4147-A177-3AD203B41FA5}">
                      <a16:colId xmlns:a16="http://schemas.microsoft.com/office/drawing/2014/main" val="571274782"/>
                    </a:ext>
                  </a:extLst>
                </a:gridCol>
                <a:gridCol w="429609">
                  <a:extLst>
                    <a:ext uri="{9D8B030D-6E8A-4147-A177-3AD203B41FA5}">
                      <a16:colId xmlns:a16="http://schemas.microsoft.com/office/drawing/2014/main" val="1674990025"/>
                    </a:ext>
                  </a:extLst>
                </a:gridCol>
                <a:gridCol w="582244">
                  <a:extLst>
                    <a:ext uri="{9D8B030D-6E8A-4147-A177-3AD203B41FA5}">
                      <a16:colId xmlns:a16="http://schemas.microsoft.com/office/drawing/2014/main" val="3111207998"/>
                    </a:ext>
                  </a:extLst>
                </a:gridCol>
                <a:gridCol w="379625">
                  <a:extLst>
                    <a:ext uri="{9D8B030D-6E8A-4147-A177-3AD203B41FA5}">
                      <a16:colId xmlns:a16="http://schemas.microsoft.com/office/drawing/2014/main" val="4036224198"/>
                    </a:ext>
                  </a:extLst>
                </a:gridCol>
                <a:gridCol w="618435">
                  <a:extLst>
                    <a:ext uri="{9D8B030D-6E8A-4147-A177-3AD203B41FA5}">
                      <a16:colId xmlns:a16="http://schemas.microsoft.com/office/drawing/2014/main" val="1765534370"/>
                    </a:ext>
                  </a:extLst>
                </a:gridCol>
                <a:gridCol w="457549">
                  <a:extLst>
                    <a:ext uri="{9D8B030D-6E8A-4147-A177-3AD203B41FA5}">
                      <a16:colId xmlns:a16="http://schemas.microsoft.com/office/drawing/2014/main" val="2770579715"/>
                    </a:ext>
                  </a:extLst>
                </a:gridCol>
                <a:gridCol w="562836">
                  <a:extLst>
                    <a:ext uri="{9D8B030D-6E8A-4147-A177-3AD203B41FA5}">
                      <a16:colId xmlns:a16="http://schemas.microsoft.com/office/drawing/2014/main" val="999836138"/>
                    </a:ext>
                  </a:extLst>
                </a:gridCol>
                <a:gridCol w="448398">
                  <a:extLst>
                    <a:ext uri="{9D8B030D-6E8A-4147-A177-3AD203B41FA5}">
                      <a16:colId xmlns:a16="http://schemas.microsoft.com/office/drawing/2014/main" val="1208648695"/>
                    </a:ext>
                  </a:extLst>
                </a:gridCol>
                <a:gridCol w="463826">
                  <a:extLst>
                    <a:ext uri="{9D8B030D-6E8A-4147-A177-3AD203B41FA5}">
                      <a16:colId xmlns:a16="http://schemas.microsoft.com/office/drawing/2014/main" val="1133746275"/>
                    </a:ext>
                  </a:extLst>
                </a:gridCol>
                <a:gridCol w="695739">
                  <a:extLst>
                    <a:ext uri="{9D8B030D-6E8A-4147-A177-3AD203B41FA5}">
                      <a16:colId xmlns:a16="http://schemas.microsoft.com/office/drawing/2014/main" val="2383847483"/>
                    </a:ext>
                  </a:extLst>
                </a:gridCol>
                <a:gridCol w="890833">
                  <a:extLst>
                    <a:ext uri="{9D8B030D-6E8A-4147-A177-3AD203B41FA5}">
                      <a16:colId xmlns:a16="http://schemas.microsoft.com/office/drawing/2014/main" val="1591890850"/>
                    </a:ext>
                  </a:extLst>
                </a:gridCol>
                <a:gridCol w="621060">
                  <a:extLst>
                    <a:ext uri="{9D8B030D-6E8A-4147-A177-3AD203B41FA5}">
                      <a16:colId xmlns:a16="http://schemas.microsoft.com/office/drawing/2014/main" val="1768004701"/>
                    </a:ext>
                  </a:extLst>
                </a:gridCol>
              </a:tblGrid>
              <a:tr h="4018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請購</a:t>
                      </a:r>
                      <a:endParaRPr lang="en-US" altLang="zh-TW" sz="11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單號</a:t>
                      </a:r>
                    </a:p>
                  </a:txBody>
                  <a:tcPr marL="7178" marR="7178" marT="717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請購單位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請購</a:t>
                      </a:r>
                      <a:endParaRPr lang="en-US" altLang="zh-TW" sz="11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日期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預算</a:t>
                      </a:r>
                      <a:endParaRPr lang="en-US" altLang="zh-TW" sz="11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來源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預算</a:t>
                      </a:r>
                      <a:endParaRPr lang="en-US" altLang="zh-TW" sz="11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科目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品名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用途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單位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數量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預估</a:t>
                      </a:r>
                      <a:endParaRPr lang="en-US" altLang="zh-TW" sz="11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金額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實支</a:t>
                      </a:r>
                      <a:endParaRPr lang="en-US" altLang="zh-TW" sz="11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金額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狀態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傳票編號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付款</a:t>
                      </a:r>
                      <a:endParaRPr lang="en-US" altLang="zh-TW" sz="11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日期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286163"/>
                  </a:ext>
                </a:extLst>
              </a:tr>
              <a:tr h="9929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PR1150611014</a:t>
                      </a:r>
                    </a:p>
                  </a:txBody>
                  <a:tcPr marL="7178" marR="7178" marT="717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牙技系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115/06/11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學校經費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513301-</a:t>
                      </a:r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教學</a:t>
                      </a:r>
                      <a:r>
                        <a:rPr lang="en-US" altLang="zh-TW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維護</a:t>
                      </a:r>
                      <a:r>
                        <a:rPr lang="en-US" altLang="zh-TW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修繕費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3304</a:t>
                      </a:r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冷氣移機安裝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改善教室冷氣設備使用狀況（維修）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式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12,000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12,000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會計已登帳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b="0" i="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1150729244</a:t>
                      </a: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100" b="0" i="0" u="none" strike="noStrike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78" marR="7178" marT="71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550340"/>
                  </a:ext>
                </a:extLst>
              </a:tr>
            </a:tbl>
          </a:graphicData>
        </a:graphic>
      </p:graphicFrame>
      <p:sp>
        <p:nvSpPr>
          <p:cNvPr id="37" name="箭號: 弧形下彎 36">
            <a:extLst>
              <a:ext uri="{FF2B5EF4-FFF2-40B4-BE49-F238E27FC236}">
                <a16:creationId xmlns:a16="http://schemas.microsoft.com/office/drawing/2014/main" id="{1E8662C6-279D-CB4E-C556-0011CF8A9FC4}"/>
              </a:ext>
            </a:extLst>
          </p:cNvPr>
          <p:cNvSpPr/>
          <p:nvPr/>
        </p:nvSpPr>
        <p:spPr>
          <a:xfrm rot="19985473">
            <a:off x="2891411" y="824436"/>
            <a:ext cx="1371600" cy="526508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7E1E6D16-DE2A-BA46-2196-0D2397FBC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570" y="960481"/>
            <a:ext cx="1273826" cy="459933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B3014350-D24B-43B2-6BE2-326B4A58B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226" y="3450990"/>
            <a:ext cx="2189425" cy="139483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FCC74A0E-DEDE-0A6B-6E3F-23DD4F4B4A70}"/>
              </a:ext>
            </a:extLst>
          </p:cNvPr>
          <p:cNvSpPr txBox="1"/>
          <p:nvPr/>
        </p:nvSpPr>
        <p:spPr>
          <a:xfrm>
            <a:off x="8081818" y="886036"/>
            <a:ext cx="2743200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如狀態為</a:t>
            </a: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單位系統送出等</a:t>
            </a: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，表示請款作業未完成，須將黏貼單紙本列印送出用印</a:t>
            </a:r>
          </a:p>
        </p:txBody>
      </p:sp>
      <p:sp>
        <p:nvSpPr>
          <p:cNvPr id="45" name="箭號: 弧形左彎 44">
            <a:extLst>
              <a:ext uri="{FF2B5EF4-FFF2-40B4-BE49-F238E27FC236}">
                <a16:creationId xmlns:a16="http://schemas.microsoft.com/office/drawing/2014/main" id="{12F47A29-4008-F795-0B84-39768DB44731}"/>
              </a:ext>
            </a:extLst>
          </p:cNvPr>
          <p:cNvSpPr/>
          <p:nvPr/>
        </p:nvSpPr>
        <p:spPr>
          <a:xfrm>
            <a:off x="9703550" y="1585124"/>
            <a:ext cx="863345" cy="2065078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0D1D4E1E-0032-6139-3608-D4FB98508D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29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59D9E707-3DD0-4107-BFF9-5B0D8BB9B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216" y="186152"/>
            <a:ext cx="1184486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TW" altLang="en-US" sz="3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三、支出憑證黏貼單注意事項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(8/9)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endParaRPr lang="zh-TW" altLang="en-US" sz="3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563C2B5-EC22-40E3-843D-9E215F1242A3}"/>
              </a:ext>
            </a:extLst>
          </p:cNvPr>
          <p:cNvSpPr txBox="1"/>
          <p:nvPr/>
        </p:nvSpPr>
        <p:spPr>
          <a:xfrm>
            <a:off x="21950" y="3843404"/>
            <a:ext cx="2006600" cy="20621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經辦人應隨時留意</a:t>
            </a:r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請購狀態是否異常</a:t>
            </a:r>
          </a:p>
        </p:txBody>
      </p:sp>
      <p:sp>
        <p:nvSpPr>
          <p:cNvPr id="5" name="星形: 六角 4">
            <a:extLst>
              <a:ext uri="{FF2B5EF4-FFF2-40B4-BE49-F238E27FC236}">
                <a16:creationId xmlns:a16="http://schemas.microsoft.com/office/drawing/2014/main" id="{81153531-E351-459C-9A3C-8657B30335D6}"/>
              </a:ext>
            </a:extLst>
          </p:cNvPr>
          <p:cNvSpPr/>
          <p:nvPr/>
        </p:nvSpPr>
        <p:spPr>
          <a:xfrm>
            <a:off x="247192" y="3300756"/>
            <a:ext cx="496389" cy="560849"/>
          </a:xfrm>
          <a:prstGeom prst="star6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8739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8590B12-EBD1-41B1-9BEB-B75D9955E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" y="717188"/>
            <a:ext cx="11109960" cy="584424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CF9BFC7-0588-4D44-8EE2-F08DA0767898}"/>
              </a:ext>
            </a:extLst>
          </p:cNvPr>
          <p:cNvSpPr/>
          <p:nvPr/>
        </p:nvSpPr>
        <p:spPr>
          <a:xfrm>
            <a:off x="833189" y="5394865"/>
            <a:ext cx="2426647" cy="298384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8E97506-F89A-408A-88C4-B8C8AECD579E}"/>
              </a:ext>
            </a:extLst>
          </p:cNvPr>
          <p:cNvSpPr/>
          <p:nvPr/>
        </p:nvSpPr>
        <p:spPr>
          <a:xfrm>
            <a:off x="5020056" y="987552"/>
            <a:ext cx="996696" cy="612648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FFB3ED7-55AE-4C21-8A88-66923509BB1B}"/>
              </a:ext>
            </a:extLst>
          </p:cNvPr>
          <p:cNvSpPr txBox="1"/>
          <p:nvPr/>
        </p:nvSpPr>
        <p:spPr>
          <a:xfrm>
            <a:off x="4229913" y="5344886"/>
            <a:ext cx="7402507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TW" altLang="en-US" sz="2400" b="1" i="0" dirty="0">
                <a:solidFill>
                  <a:srgbClr val="3F4A5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登入校務行政系統→學生資訊系統→</a:t>
            </a:r>
            <a:r>
              <a:rPr lang="zh-TW" altLang="en-US" sz="2400" b="1" i="0" dirty="0">
                <a:solidFill>
                  <a:srgbClr val="C0392B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總務</a:t>
            </a:r>
            <a:r>
              <a:rPr lang="zh-TW" altLang="en-US" sz="2400" b="1" i="0" dirty="0">
                <a:solidFill>
                  <a:srgbClr val="3F4A5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相關資訊→</a:t>
            </a:r>
            <a:endParaRPr lang="en-US" altLang="zh-TW" sz="2400" b="1" i="0" dirty="0">
              <a:solidFill>
                <a:srgbClr val="3F4A53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i="0" dirty="0">
                <a:solidFill>
                  <a:srgbClr val="3F4A5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歷年學雜費繳費紀錄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C0166820-6F66-4668-91D7-56517A360CDD}"/>
              </a:ext>
            </a:extLst>
          </p:cNvPr>
          <p:cNvSpPr/>
          <p:nvPr/>
        </p:nvSpPr>
        <p:spPr>
          <a:xfrm>
            <a:off x="3264950" y="5327729"/>
            <a:ext cx="946404" cy="4326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0C0455-8B0D-4D55-AE5A-CC41D6613663}"/>
              </a:ext>
            </a:extLst>
          </p:cNvPr>
          <p:cNvSpPr txBox="1">
            <a:spLocks/>
          </p:cNvSpPr>
          <p:nvPr/>
        </p:nvSpPr>
        <p:spPr bwMode="auto">
          <a:xfrm>
            <a:off x="1213104" y="208651"/>
            <a:ext cx="9165336" cy="64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與學生相關</a:t>
            </a:r>
            <a:r>
              <a:rPr lang="zh-TW" altLang="en-US" sz="40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的校務行政系統功能</a:t>
            </a:r>
          </a:p>
        </p:txBody>
      </p:sp>
      <p:sp>
        <p:nvSpPr>
          <p:cNvPr id="9" name="投影片編號版面配置區 1">
            <a:extLst>
              <a:ext uri="{FF2B5EF4-FFF2-40B4-BE49-F238E27FC236}">
                <a16:creationId xmlns:a16="http://schemas.microsoft.com/office/drawing/2014/main" id="{EC60594A-6978-4559-9851-F48E3F04BB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895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圓角矩形 6"/>
          <p:cNvSpPr/>
          <p:nvPr/>
        </p:nvSpPr>
        <p:spPr>
          <a:xfrm>
            <a:off x="9010228" y="5458312"/>
            <a:ext cx="1267247" cy="285263"/>
          </a:xfrm>
          <a:prstGeom prst="roundRect">
            <a:avLst>
              <a:gd name="adj" fmla="val 16667"/>
            </a:avLst>
          </a:prstGeom>
          <a:solidFill>
            <a:srgbClr val="D9969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98" name="內容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5305492" y="1019995"/>
            <a:ext cx="5867400" cy="601594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39470" indent="-339470" algn="just" defTabSz="905255">
              <a:lnSpc>
                <a:spcPts val="2900"/>
              </a:lnSpc>
              <a:spcBef>
                <a:spcPts val="500"/>
              </a:spcBef>
              <a:buFontTx/>
              <a:buChar char="◆"/>
              <a:defRPr sz="2772" b="1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zh-TW" altLang="en-US" dirty="0">
                <a:highlight>
                  <a:srgbClr val="FFFF00"/>
                </a:highlight>
                <a:latin typeface="微軟正黑體"/>
                <a:ea typeface="微軟正黑體"/>
                <a:cs typeface="微軟正黑體"/>
                <a:sym typeface="微軟正黑體"/>
              </a:rPr>
              <a:t>普通及急件</a:t>
            </a:r>
            <a:r>
              <a:rPr dirty="0" err="1">
                <a:highlight>
                  <a:srgbClr val="FFFF00"/>
                </a:highlight>
                <a:latin typeface="微軟正黑體"/>
                <a:ea typeface="微軟正黑體"/>
                <a:cs typeface="微軟正黑體"/>
                <a:sym typeface="微軟正黑體"/>
              </a:rPr>
              <a:t>預估時程</a:t>
            </a:r>
            <a:r>
              <a:rPr dirty="0">
                <a:highlight>
                  <a:srgbClr val="FFFF00"/>
                </a:highlight>
                <a:latin typeface="微軟正黑體"/>
                <a:ea typeface="微軟正黑體"/>
                <a:cs typeface="微軟正黑體"/>
                <a:sym typeface="微軟正黑體"/>
              </a:rPr>
              <a:t>：</a:t>
            </a:r>
            <a:endParaRPr lang="en-US" dirty="0">
              <a:highlight>
                <a:srgbClr val="FFFF00"/>
              </a:highlight>
              <a:latin typeface="微軟正黑體"/>
              <a:ea typeface="微軟正黑體"/>
              <a:cs typeface="微軟正黑體"/>
              <a:sym typeface="微軟正黑體"/>
            </a:endParaRPr>
          </a:p>
          <a:p>
            <a:pPr marL="0" indent="0" algn="just" defTabSz="905255">
              <a:lnSpc>
                <a:spcPts val="2500"/>
              </a:lnSpc>
              <a:spcBef>
                <a:spcPts val="600"/>
              </a:spcBef>
              <a:buNone/>
              <a:defRPr sz="1979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一、每月中旬及月底，共</a:t>
            </a:r>
            <a:r>
              <a:rPr sz="2400" dirty="0"/>
              <a:t>2</a:t>
            </a: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次</a:t>
            </a:r>
          </a:p>
          <a:p>
            <a:pPr marL="0" indent="0" algn="just" defTabSz="905255">
              <a:lnSpc>
                <a:spcPts val="2500"/>
              </a:lnSpc>
              <a:spcBef>
                <a:spcPts val="0"/>
              </a:spcBef>
              <a:buNone/>
              <a:defRPr sz="1979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dirty="0" err="1">
                <a:latin typeface="微軟正黑體"/>
                <a:ea typeface="微軟正黑體"/>
                <a:cs typeface="微軟正黑體"/>
                <a:sym typeface="微軟正黑體"/>
              </a:rPr>
              <a:t>二、工作天數</a:t>
            </a: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：</a:t>
            </a:r>
          </a:p>
          <a:p>
            <a:pPr marL="0" indent="0" algn="just" defTabSz="905255">
              <a:lnSpc>
                <a:spcPts val="2500"/>
              </a:lnSpc>
              <a:spcBef>
                <a:spcPts val="0"/>
              </a:spcBef>
              <a:buNone/>
              <a:defRPr sz="1979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dirty="0"/>
              <a:t>       </a:t>
            </a: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普通件：</a:t>
            </a:r>
            <a:r>
              <a:rPr sz="2400" dirty="0">
                <a:solidFill>
                  <a:srgbClr val="FF0000"/>
                </a:solidFill>
              </a:rPr>
              <a:t>14</a:t>
            </a:r>
            <a:r>
              <a:rPr sz="2400" dirty="0">
                <a:solidFill>
                  <a:srgbClr val="FF0000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天</a:t>
            </a: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       急件：</a:t>
            </a:r>
            <a:r>
              <a:rPr sz="2400" dirty="0">
                <a:solidFill>
                  <a:srgbClr val="FF0000"/>
                </a:solidFill>
              </a:rPr>
              <a:t>7</a:t>
            </a:r>
            <a:r>
              <a:rPr sz="2400" dirty="0">
                <a:solidFill>
                  <a:srgbClr val="FF0000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天</a:t>
            </a:r>
          </a:p>
          <a:p>
            <a:pPr marL="0" indent="0" algn="just" defTabSz="905255">
              <a:lnSpc>
                <a:spcPts val="2500"/>
              </a:lnSpc>
              <a:spcBef>
                <a:spcPts val="0"/>
              </a:spcBef>
              <a:buNone/>
              <a:defRPr sz="1979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dirty="0"/>
              <a:t>(</a:t>
            </a: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一</a:t>
            </a:r>
            <a:r>
              <a:rPr sz="2400" dirty="0"/>
              <a:t>)</a:t>
            </a: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每月</a:t>
            </a:r>
            <a:r>
              <a:rPr sz="2400" dirty="0"/>
              <a:t>10</a:t>
            </a: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日付款：</a:t>
            </a:r>
            <a:endParaRPr sz="2400" dirty="0"/>
          </a:p>
          <a:p>
            <a:pPr marL="0" indent="0" algn="just" defTabSz="905255">
              <a:lnSpc>
                <a:spcPts val="2500"/>
              </a:lnSpc>
              <a:spcBef>
                <a:spcPts val="0"/>
              </a:spcBef>
              <a:buNone/>
              <a:defRPr sz="1979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dirty="0"/>
              <a:t>        </a:t>
            </a:r>
            <a:r>
              <a:rPr sz="2400" dirty="0">
                <a:highlight>
                  <a:srgbClr val="FFFF00"/>
                </a:highlight>
              </a:rPr>
              <a:t>20</a:t>
            </a:r>
            <a:r>
              <a:rPr sz="2400" dirty="0">
                <a:highlight>
                  <a:srgbClr val="FFFF00"/>
                </a:highlight>
                <a:latin typeface="微軟正黑體"/>
                <a:ea typeface="微軟正黑體"/>
                <a:cs typeface="微軟正黑體"/>
                <a:sym typeface="微軟正黑體"/>
              </a:rPr>
              <a:t>日前</a:t>
            </a:r>
            <a:r>
              <a:rPr sz="2400" dirty="0">
                <a:solidFill>
                  <a:srgbClr val="0000CC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黏貼單紙本須送達會計處</a:t>
            </a:r>
            <a:endParaRPr sz="2400" dirty="0">
              <a:solidFill>
                <a:srgbClr val="0000CC"/>
              </a:solidFill>
            </a:endParaRPr>
          </a:p>
          <a:p>
            <a:pPr marL="0" indent="0" algn="just" defTabSz="905255">
              <a:lnSpc>
                <a:spcPts val="2500"/>
              </a:lnSpc>
              <a:spcBef>
                <a:spcPts val="0"/>
              </a:spcBef>
              <a:buNone/>
              <a:defRPr sz="1979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dirty="0"/>
              <a:t>(</a:t>
            </a: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二</a:t>
            </a:r>
            <a:r>
              <a:rPr sz="2400" dirty="0"/>
              <a:t>)</a:t>
            </a:r>
            <a:r>
              <a:rPr sz="2400" dirty="0" err="1">
                <a:latin typeface="微軟正黑體"/>
                <a:ea typeface="微軟正黑體"/>
                <a:cs typeface="微軟正黑體"/>
                <a:sym typeface="微軟正黑體"/>
              </a:rPr>
              <a:t>每月月底付款</a:t>
            </a: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：</a:t>
            </a:r>
          </a:p>
          <a:p>
            <a:pPr marL="0" indent="0" algn="just" defTabSz="905255">
              <a:lnSpc>
                <a:spcPts val="2500"/>
              </a:lnSpc>
              <a:spcBef>
                <a:spcPts val="0"/>
              </a:spcBef>
              <a:buNone/>
              <a:defRPr sz="1979" b="1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400" dirty="0"/>
              <a:t>        </a:t>
            </a:r>
            <a:r>
              <a:rPr sz="2400" dirty="0">
                <a:solidFill>
                  <a:srgbClr val="C00000"/>
                </a:solidFill>
                <a:highlight>
                  <a:srgbClr val="FFFF00"/>
                </a:highlight>
              </a:rPr>
              <a:t>10</a:t>
            </a:r>
            <a:r>
              <a:rPr sz="2400" dirty="0">
                <a:solidFill>
                  <a:srgbClr val="C00000"/>
                </a:solidFill>
                <a:highlight>
                  <a:srgbClr val="FFFF00"/>
                </a:highlight>
                <a:latin typeface="微軟正黑體"/>
                <a:ea typeface="微軟正黑體"/>
                <a:cs typeface="微軟正黑體"/>
                <a:sym typeface="微軟正黑體"/>
              </a:rPr>
              <a:t>日前</a:t>
            </a:r>
            <a:r>
              <a:rPr sz="2400" dirty="0">
                <a:latin typeface="微軟正黑體"/>
                <a:ea typeface="微軟正黑體"/>
                <a:cs typeface="微軟正黑體"/>
                <a:sym typeface="微軟正黑體"/>
              </a:rPr>
              <a:t>黏貼單紙本須送達會計處</a:t>
            </a:r>
          </a:p>
          <a:p>
            <a:pPr marL="0" indent="0" algn="just" defTabSz="905255">
              <a:lnSpc>
                <a:spcPts val="2500"/>
              </a:lnSpc>
              <a:spcBef>
                <a:spcPts val="0"/>
              </a:spcBef>
              <a:buNone/>
              <a:defRPr sz="1979" b="1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>
              <a:latin typeface="微軟正黑體"/>
              <a:ea typeface="微軟正黑體"/>
              <a:cs typeface="微軟正黑體"/>
              <a:sym typeface="微軟正黑體"/>
            </a:endParaRPr>
          </a:p>
          <a:p>
            <a:pPr marL="0" indent="0" algn="ctr" defTabSz="905255">
              <a:lnSpc>
                <a:spcPts val="2900"/>
              </a:lnSpc>
              <a:spcBef>
                <a:spcPts val="800"/>
              </a:spcBef>
              <a:buNone/>
              <a:defRPr sz="3564" b="1" u="sng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>
                <a:latin typeface="微軟正黑體"/>
                <a:ea typeface="微軟正黑體"/>
                <a:cs typeface="微軟正黑體"/>
                <a:sym typeface="微軟正黑體"/>
              </a:rPr>
              <a:t>以上不含退補件時程</a:t>
            </a:r>
            <a:endParaRPr dirty="0">
              <a:latin typeface="微軟正黑體"/>
              <a:ea typeface="微軟正黑體"/>
              <a:cs typeface="微軟正黑體"/>
              <a:sym typeface="微軟正黑體"/>
            </a:endParaRPr>
          </a:p>
          <a:p>
            <a:pPr marL="0" indent="0" algn="just" defTabSz="905255">
              <a:lnSpc>
                <a:spcPts val="2900"/>
              </a:lnSpc>
              <a:spcBef>
                <a:spcPts val="1100"/>
              </a:spcBef>
              <a:buNone/>
              <a:defRPr sz="2772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*</a:t>
            </a:r>
            <a:r>
              <a:rPr sz="1979" dirty="0" err="1">
                <a:latin typeface="微軟正黑體"/>
                <a:ea typeface="微軟正黑體"/>
                <a:cs typeface="微軟正黑體"/>
                <a:sym typeface="微軟正黑體"/>
              </a:rPr>
              <a:t>當黏貼單紙本送達會計處，如須急件處理</a:t>
            </a:r>
            <a:r>
              <a:rPr sz="1979" dirty="0">
                <a:latin typeface="微軟正黑體"/>
                <a:ea typeface="微軟正黑體"/>
                <a:cs typeface="微軟正黑體"/>
                <a:sym typeface="微軟正黑體"/>
              </a:rPr>
              <a:t>，</a:t>
            </a:r>
            <a:endParaRPr sz="1979" dirty="0"/>
          </a:p>
          <a:p>
            <a:pPr marL="0" indent="0" algn="just" defTabSz="905255">
              <a:lnSpc>
                <a:spcPts val="2900"/>
              </a:lnSpc>
              <a:spcBef>
                <a:spcPts val="0"/>
              </a:spcBef>
              <a:buNone/>
              <a:defRPr sz="1979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   </a:t>
            </a:r>
            <a:r>
              <a:rPr lang="zh-TW" altLang="en-US" sz="1979" b="1" dirty="0">
                <a:latin typeface="微軟正黑體"/>
                <a:ea typeface="微軟正黑體"/>
              </a:rPr>
              <a:t>申</a:t>
            </a:r>
            <a:r>
              <a:rPr dirty="0">
                <a:latin typeface="微軟正黑體"/>
                <a:ea typeface="微軟正黑體"/>
                <a:cs typeface="微軟正黑體"/>
                <a:sym typeface="微軟正黑體"/>
              </a:rPr>
              <a:t>請人請於支出憑證黏貼單第</a:t>
            </a:r>
            <a:r>
              <a:rPr dirty="0"/>
              <a:t>1</a:t>
            </a:r>
            <a:r>
              <a:rPr dirty="0">
                <a:latin typeface="微軟正黑體"/>
                <a:ea typeface="微軟正黑體"/>
                <a:cs typeface="微軟正黑體"/>
                <a:sym typeface="微軟正黑體"/>
              </a:rPr>
              <a:t>頁右下角註明</a:t>
            </a:r>
          </a:p>
          <a:p>
            <a:pPr marL="0" indent="0" algn="just" defTabSz="905255">
              <a:lnSpc>
                <a:spcPts val="2900"/>
              </a:lnSpc>
              <a:spcBef>
                <a:spcPts val="0"/>
              </a:spcBef>
              <a:buNone/>
              <a:defRPr sz="1979">
                <a:latin typeface="SimSun"/>
                <a:ea typeface="SimSun"/>
                <a:cs typeface="SimSun"/>
                <a:sym typeface="SimSun"/>
              </a:defRPr>
            </a:pPr>
            <a:r>
              <a:rPr lang="zh-TW" altLang="en-US" sz="1979" b="1" dirty="0">
                <a:latin typeface="微軟正黑體"/>
                <a:ea typeface="微軟正黑體"/>
                <a:cs typeface="微軟正黑體"/>
                <a:sym typeface="微軟正黑體"/>
              </a:rPr>
              <a:t>「</a:t>
            </a:r>
            <a:r>
              <a:rPr b="1" dirty="0" err="1">
                <a:solidFill>
                  <a:srgbClr val="FF0000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急件！請於</a:t>
            </a:r>
            <a:r>
              <a:rPr b="1" dirty="0">
                <a:solidFill>
                  <a:srgbClr val="FF0000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  月  </a:t>
            </a:r>
            <a:r>
              <a:rPr b="1" dirty="0" err="1">
                <a:solidFill>
                  <a:srgbClr val="FF0000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日前付款</a:t>
            </a:r>
            <a:r>
              <a:rPr lang="zh-TW" altLang="en-US" sz="1979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lang="zh-TW" altLang="en-US" sz="1979" b="1" dirty="0">
                <a:latin typeface="微軟正黑體"/>
                <a:ea typeface="微軟正黑體"/>
                <a:cs typeface="微軟正黑體"/>
                <a:sym typeface="微軟正黑體"/>
              </a:rPr>
              <a:t>」</a:t>
            </a:r>
            <a:r>
              <a:rPr lang="zh-TW" altLang="en-US" sz="1979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lang="zh-TW" altLang="en-US" sz="1979" b="1" dirty="0">
                <a:latin typeface="微軟正黑體"/>
                <a:ea typeface="微軟正黑體"/>
                <a:cs typeface="微軟正黑體"/>
                <a:sym typeface="微軟正黑體"/>
              </a:rPr>
              <a:t>，</a:t>
            </a:r>
            <a:r>
              <a:rPr b="1" dirty="0" err="1">
                <a:solidFill>
                  <a:srgbClr val="0000CC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並專案送交</a:t>
            </a:r>
            <a:r>
              <a:rPr lang="zh-TW" altLang="en-US" sz="1979" b="1" dirty="0">
                <a:latin typeface="微軟正黑體"/>
                <a:ea typeface="微軟正黑體"/>
                <a:cs typeface="微軟正黑體"/>
                <a:sym typeface="微軟正黑體"/>
              </a:rPr>
              <a:t>，</a:t>
            </a:r>
            <a:endParaRPr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 algn="just" defTabSz="905255">
              <a:lnSpc>
                <a:spcPts val="2900"/>
              </a:lnSpc>
              <a:spcBef>
                <a:spcPts val="0"/>
              </a:spcBef>
              <a:buNone/>
              <a:defRPr sz="1979" b="1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z="2000" dirty="0">
                <a:highlight>
                  <a:srgbClr val="FFFF00"/>
                </a:highlight>
                <a:latin typeface="微軟正黑體"/>
                <a:ea typeface="微軟正黑體"/>
                <a:cs typeface="微軟正黑體"/>
                <a:sym typeface="微軟正黑體"/>
              </a:rPr>
              <a:t>   </a:t>
            </a:r>
            <a:r>
              <a:rPr lang="zh-TW" altLang="en-US" sz="2000" dirty="0">
                <a:highlight>
                  <a:srgbClr val="FFFF00"/>
                </a:highlight>
                <a:latin typeface="微軟正黑體"/>
                <a:ea typeface="微軟正黑體"/>
                <a:cs typeface="微軟正黑體"/>
                <a:sym typeface="微軟正黑體"/>
              </a:rPr>
              <a:t>支付對象為</a:t>
            </a:r>
            <a:r>
              <a:rPr lang="zh-TW" altLang="en-US" sz="2400" dirty="0">
                <a:solidFill>
                  <a:srgbClr val="C00000"/>
                </a:solidFill>
                <a:highlight>
                  <a:srgbClr val="FFFF00"/>
                </a:highlight>
                <a:latin typeface="微軟正黑體"/>
                <a:ea typeface="微軟正黑體"/>
                <a:cs typeface="微軟正黑體"/>
                <a:sym typeface="微軟正黑體"/>
              </a:rPr>
              <a:t>學生</a:t>
            </a:r>
            <a:r>
              <a:rPr lang="zh-TW" altLang="en-US" sz="2000" dirty="0">
                <a:highlight>
                  <a:srgbClr val="FFFF00"/>
                </a:highlight>
                <a:latin typeface="微軟正黑體"/>
                <a:ea typeface="微軟正黑體"/>
                <a:cs typeface="微軟正黑體"/>
                <a:sym typeface="微軟正黑體"/>
              </a:rPr>
              <a:t>，會計處全力配合依速件辦理</a:t>
            </a:r>
            <a:endParaRPr sz="2000" dirty="0">
              <a:highlight>
                <a:srgbClr val="FFFF00"/>
              </a:highlight>
              <a:latin typeface="微軟正黑體"/>
              <a:ea typeface="微軟正黑體"/>
              <a:cs typeface="微軟正黑體"/>
              <a:sym typeface="微軟正黑體"/>
            </a:endParaRPr>
          </a:p>
        </p:txBody>
      </p:sp>
      <p:grpSp>
        <p:nvGrpSpPr>
          <p:cNvPr id="1861" name="資料庫圖表 9"/>
          <p:cNvGrpSpPr/>
          <p:nvPr/>
        </p:nvGrpSpPr>
        <p:grpSpPr>
          <a:xfrm>
            <a:off x="1643450" y="1046380"/>
            <a:ext cx="2926967" cy="4155642"/>
            <a:chOff x="0" y="0"/>
            <a:chExt cx="2926966" cy="4155641"/>
          </a:xfrm>
        </p:grpSpPr>
        <p:grpSp>
          <p:nvGrpSpPr>
            <p:cNvPr id="1801" name="群組"/>
            <p:cNvGrpSpPr/>
            <p:nvPr/>
          </p:nvGrpSpPr>
          <p:grpSpPr>
            <a:xfrm>
              <a:off x="17556" y="0"/>
              <a:ext cx="1747247" cy="397669"/>
              <a:chOff x="0" y="0"/>
              <a:chExt cx="1747246" cy="397668"/>
            </a:xfrm>
          </p:grpSpPr>
          <p:sp>
            <p:nvSpPr>
              <p:cNvPr id="1799" name="圓角矩形"/>
              <p:cNvSpPr/>
              <p:nvPr/>
            </p:nvSpPr>
            <p:spPr>
              <a:xfrm>
                <a:off x="0" y="0"/>
                <a:ext cx="1747246" cy="397668"/>
              </a:xfrm>
              <a:prstGeom prst="roundRect">
                <a:avLst>
                  <a:gd name="adj" fmla="val 10000"/>
                </a:avLst>
              </a:prstGeom>
              <a:solidFill>
                <a:srgbClr val="E6B9B8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800" name="會計處作業流程"/>
              <p:cNvSpPr txBox="1"/>
              <p:nvPr/>
            </p:nvSpPr>
            <p:spPr>
              <a:xfrm>
                <a:off x="11646" y="100345"/>
                <a:ext cx="1723952" cy="19697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" tIns="15240" rIns="15240" bIns="15240" numCol="1" anchor="ctr">
                <a:sp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ts val="500"/>
                  </a:spcBef>
                  <a:defRPr sz="1200" b="1"/>
                </a:pPr>
                <a:r>
                  <a:rPr sz="1200">
                    <a:latin typeface="+mj-lt"/>
                    <a:ea typeface="+mj-ea"/>
                    <a:cs typeface="+mj-cs"/>
                    <a:sym typeface="Helvetica"/>
                  </a:rPr>
                  <a:t>會計</a:t>
                </a:r>
                <a:r>
                  <a:rPr sz="1200">
                    <a:latin typeface="微軟正黑體"/>
                    <a:ea typeface="微軟正黑體"/>
                    <a:cs typeface="微軟正黑體"/>
                    <a:sym typeface="微軟正黑體"/>
                  </a:rPr>
                  <a:t>處</a:t>
                </a:r>
                <a:r>
                  <a:rPr sz="1200">
                    <a:latin typeface="+mj-lt"/>
                    <a:ea typeface="+mj-ea"/>
                    <a:cs typeface="+mj-cs"/>
                    <a:sym typeface="Helvetica"/>
                  </a:rPr>
                  <a:t>作業流程</a:t>
                </a:r>
              </a:p>
            </p:txBody>
          </p:sp>
        </p:grpSp>
        <p:sp>
          <p:nvSpPr>
            <p:cNvPr id="1802" name="箭頭"/>
            <p:cNvSpPr/>
            <p:nvPr/>
          </p:nvSpPr>
          <p:spPr>
            <a:xfrm rot="5409811">
              <a:off x="850858" y="441927"/>
              <a:ext cx="79056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05" name="群組"/>
            <p:cNvGrpSpPr/>
            <p:nvPr/>
          </p:nvGrpSpPr>
          <p:grpSpPr>
            <a:xfrm>
              <a:off x="0" y="555779"/>
              <a:ext cx="1779187" cy="397670"/>
              <a:chOff x="0" y="0"/>
              <a:chExt cx="1779186" cy="397668"/>
            </a:xfrm>
          </p:grpSpPr>
          <p:sp>
            <p:nvSpPr>
              <p:cNvPr id="1803" name="圓角矩形"/>
              <p:cNvSpPr/>
              <p:nvPr/>
            </p:nvSpPr>
            <p:spPr>
              <a:xfrm>
                <a:off x="0" y="0"/>
                <a:ext cx="1779186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EE7D0">
                  <a:alpha val="90000"/>
                </a:srgbClr>
              </a:solidFill>
              <a:ln w="25400" cap="flat">
                <a:solidFill>
                  <a:srgbClr val="DEE7D0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804" name="會計處紙本黏貼單收件"/>
              <p:cNvSpPr txBox="1"/>
              <p:nvPr/>
            </p:nvSpPr>
            <p:spPr>
              <a:xfrm>
                <a:off x="11646" y="100345"/>
                <a:ext cx="1755894" cy="196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" tIns="15240" rIns="15240" bIns="15240" numCol="1" anchor="ctr">
                <a:spAutoFit/>
              </a:bodyPr>
              <a:lstStyle>
                <a:lvl1pPr algn="ctr" defTabSz="533400">
                  <a:lnSpc>
                    <a:spcPct val="90000"/>
                  </a:lnSpc>
                  <a:spcBef>
                    <a:spcPts val="500"/>
                  </a:spcBef>
                  <a:defRPr sz="1200" b="1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r>
                  <a:t>會計處紙本黏貼單收件</a:t>
                </a:r>
              </a:p>
            </p:txBody>
          </p:sp>
        </p:grpSp>
        <p:sp>
          <p:nvSpPr>
            <p:cNvPr id="1806" name="箭頭"/>
            <p:cNvSpPr/>
            <p:nvPr/>
          </p:nvSpPr>
          <p:spPr>
            <a:xfrm rot="5389475">
              <a:off x="865052" y="978780"/>
              <a:ext cx="50667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83B9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09" name="群組"/>
            <p:cNvGrpSpPr/>
            <p:nvPr/>
          </p:nvGrpSpPr>
          <p:grpSpPr>
            <a:xfrm>
              <a:off x="10947" y="1073705"/>
              <a:ext cx="1760466" cy="397670"/>
              <a:chOff x="0" y="0"/>
              <a:chExt cx="1760465" cy="397668"/>
            </a:xfrm>
          </p:grpSpPr>
          <p:sp>
            <p:nvSpPr>
              <p:cNvPr id="1807" name="圓角矩形"/>
              <p:cNvSpPr/>
              <p:nvPr/>
            </p:nvSpPr>
            <p:spPr>
              <a:xfrm>
                <a:off x="0" y="0"/>
                <a:ext cx="1760465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8E6D0">
                  <a:alpha val="90000"/>
                </a:srgbClr>
              </a:solidFill>
              <a:ln w="25400" cap="flat">
                <a:solidFill>
                  <a:srgbClr val="D8E6D0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808" name="會計處主辦審核"/>
              <p:cNvSpPr txBox="1"/>
              <p:nvPr/>
            </p:nvSpPr>
            <p:spPr>
              <a:xfrm>
                <a:off x="11646" y="100344"/>
                <a:ext cx="1737171" cy="196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" tIns="15240" rIns="15240" bIns="15240" numCol="1" anchor="ctr">
                <a:spAutoFit/>
              </a:bodyPr>
              <a:lstStyle>
                <a:lvl1pPr algn="ctr" defTabSz="533400">
                  <a:lnSpc>
                    <a:spcPct val="90000"/>
                  </a:lnSpc>
                  <a:spcBef>
                    <a:spcPts val="500"/>
                  </a:spcBef>
                  <a:defRPr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r>
                  <a:t>會計處主辦審核</a:t>
                </a:r>
              </a:p>
            </p:txBody>
          </p:sp>
        </p:grpSp>
        <p:sp>
          <p:nvSpPr>
            <p:cNvPr id="1810" name="箭頭"/>
            <p:cNvSpPr/>
            <p:nvPr/>
          </p:nvSpPr>
          <p:spPr>
            <a:xfrm rot="5400000">
              <a:off x="856382" y="1506170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6CB75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13" name="群組"/>
            <p:cNvGrpSpPr/>
            <p:nvPr/>
          </p:nvGrpSpPr>
          <p:grpSpPr>
            <a:xfrm>
              <a:off x="24156" y="1610558"/>
              <a:ext cx="1734045" cy="397670"/>
              <a:chOff x="0" y="0"/>
              <a:chExt cx="1734043" cy="397668"/>
            </a:xfrm>
          </p:grpSpPr>
          <p:sp>
            <p:nvSpPr>
              <p:cNvPr id="1811" name="圓角矩形"/>
              <p:cNvSpPr/>
              <p:nvPr/>
            </p:nvSpPr>
            <p:spPr>
              <a:xfrm>
                <a:off x="0" y="0"/>
                <a:ext cx="1734043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3E6D0">
                  <a:alpha val="90000"/>
                </a:srgbClr>
              </a:solidFill>
              <a:ln w="25400" cap="flat">
                <a:solidFill>
                  <a:srgbClr val="D3E6D0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ts val="700"/>
                  </a:spcBef>
                  <a:defRPr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endParaRPr sz="1200"/>
              </a:p>
            </p:txBody>
          </p:sp>
          <p:sp>
            <p:nvSpPr>
              <p:cNvPr id="1812" name="會計處二級主管審核"/>
              <p:cNvSpPr txBox="1"/>
              <p:nvPr/>
            </p:nvSpPr>
            <p:spPr>
              <a:xfrm>
                <a:off x="11647" y="100344"/>
                <a:ext cx="1710748" cy="196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" tIns="15240" rIns="15240" bIns="15240" numCol="1" anchor="ctr">
                <a:spAutoFit/>
              </a:bodyPr>
              <a:lstStyle>
                <a:lvl1pPr algn="ctr" defTabSz="533400">
                  <a:lnSpc>
                    <a:spcPct val="90000"/>
                  </a:lnSpc>
                  <a:spcBef>
                    <a:spcPts val="500"/>
                  </a:spcBef>
                  <a:defRPr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r>
                  <a:t>會計處二級主管審核</a:t>
                </a:r>
              </a:p>
            </p:txBody>
          </p:sp>
        </p:grpSp>
        <p:sp>
          <p:nvSpPr>
            <p:cNvPr id="1814" name="箭頭"/>
            <p:cNvSpPr/>
            <p:nvPr/>
          </p:nvSpPr>
          <p:spPr>
            <a:xfrm rot="5400000">
              <a:off x="856382" y="2043024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5BB56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17" name="群組"/>
            <p:cNvGrpSpPr/>
            <p:nvPr/>
          </p:nvGrpSpPr>
          <p:grpSpPr>
            <a:xfrm>
              <a:off x="4344" y="2147412"/>
              <a:ext cx="1773668" cy="397670"/>
              <a:chOff x="0" y="0"/>
              <a:chExt cx="1773666" cy="397668"/>
            </a:xfrm>
          </p:grpSpPr>
          <p:sp>
            <p:nvSpPr>
              <p:cNvPr id="1815" name="圓角矩形"/>
              <p:cNvSpPr/>
              <p:nvPr/>
            </p:nvSpPr>
            <p:spPr>
              <a:xfrm>
                <a:off x="0" y="0"/>
                <a:ext cx="1773666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0E5D2">
                  <a:alpha val="90000"/>
                </a:srgbClr>
              </a:solidFill>
              <a:ln w="25400" cap="flat">
                <a:solidFill>
                  <a:srgbClr val="D0E5D2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ts val="700"/>
                  </a:spcBef>
                  <a:defRPr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endParaRPr sz="1200"/>
              </a:p>
            </p:txBody>
          </p:sp>
          <p:sp>
            <p:nvSpPr>
              <p:cNvPr id="1816" name="會計處一級主管審核"/>
              <p:cNvSpPr txBox="1"/>
              <p:nvPr/>
            </p:nvSpPr>
            <p:spPr>
              <a:xfrm>
                <a:off x="11646" y="100344"/>
                <a:ext cx="1750374" cy="196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" tIns="15240" rIns="15240" bIns="15240" numCol="1" anchor="ctr">
                <a:spAutoFit/>
              </a:bodyPr>
              <a:lstStyle>
                <a:lvl1pPr algn="ctr" defTabSz="533400">
                  <a:lnSpc>
                    <a:spcPct val="90000"/>
                  </a:lnSpc>
                  <a:spcBef>
                    <a:spcPts val="500"/>
                  </a:spcBef>
                  <a:defRPr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r>
                  <a:t>會計處一級主管審核</a:t>
                </a:r>
              </a:p>
            </p:txBody>
          </p:sp>
        </p:grpSp>
        <p:sp>
          <p:nvSpPr>
            <p:cNvPr id="1818" name="箭頭"/>
            <p:cNvSpPr/>
            <p:nvPr/>
          </p:nvSpPr>
          <p:spPr>
            <a:xfrm rot="5400000">
              <a:off x="856382" y="2579877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5CB47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21" name="群組"/>
            <p:cNvGrpSpPr/>
            <p:nvPr/>
          </p:nvGrpSpPr>
          <p:grpSpPr>
            <a:xfrm>
              <a:off x="24156" y="2684265"/>
              <a:ext cx="1734045" cy="397670"/>
              <a:chOff x="0" y="0"/>
              <a:chExt cx="1734043" cy="397668"/>
            </a:xfrm>
          </p:grpSpPr>
          <p:sp>
            <p:nvSpPr>
              <p:cNvPr id="1819" name="圓角矩形"/>
              <p:cNvSpPr/>
              <p:nvPr/>
            </p:nvSpPr>
            <p:spPr>
              <a:xfrm>
                <a:off x="0" y="0"/>
                <a:ext cx="1734043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1E5D7">
                  <a:alpha val="90000"/>
                </a:srgbClr>
              </a:solidFill>
              <a:ln w="25400" cap="flat">
                <a:solidFill>
                  <a:srgbClr val="D1E5D7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ts val="700"/>
                  </a:spcBef>
                  <a:defRPr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endParaRPr sz="1200"/>
              </a:p>
            </p:txBody>
          </p:sp>
          <p:sp>
            <p:nvSpPr>
              <p:cNvPr id="1820" name="秘書處長官簽核"/>
              <p:cNvSpPr txBox="1"/>
              <p:nvPr/>
            </p:nvSpPr>
            <p:spPr>
              <a:xfrm>
                <a:off x="11647" y="100344"/>
                <a:ext cx="1710748" cy="196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" tIns="15240" rIns="15240" bIns="15240" numCol="1" anchor="ctr">
                <a:spAutoFit/>
              </a:bodyPr>
              <a:lstStyle>
                <a:lvl1pPr algn="ctr" defTabSz="533400">
                  <a:lnSpc>
                    <a:spcPct val="90000"/>
                  </a:lnSpc>
                  <a:spcBef>
                    <a:spcPts val="500"/>
                  </a:spcBef>
                  <a:defRPr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r>
                  <a:rPr dirty="0" err="1"/>
                  <a:t>秘書處長官簽核</a:t>
                </a:r>
                <a:endParaRPr dirty="0"/>
              </a:p>
            </p:txBody>
          </p:sp>
        </p:grpSp>
        <p:sp>
          <p:nvSpPr>
            <p:cNvPr id="1822" name="箭頭"/>
            <p:cNvSpPr/>
            <p:nvPr/>
          </p:nvSpPr>
          <p:spPr>
            <a:xfrm rot="5400000">
              <a:off x="856382" y="3116729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5DB28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25" name="群組"/>
            <p:cNvGrpSpPr/>
            <p:nvPr/>
          </p:nvGrpSpPr>
          <p:grpSpPr>
            <a:xfrm>
              <a:off x="24156" y="3221118"/>
              <a:ext cx="1734045" cy="397670"/>
              <a:chOff x="0" y="21511"/>
              <a:chExt cx="1734043" cy="397669"/>
            </a:xfrm>
          </p:grpSpPr>
          <p:sp>
            <p:nvSpPr>
              <p:cNvPr id="1823" name="圓角矩形"/>
              <p:cNvSpPr/>
              <p:nvPr/>
            </p:nvSpPr>
            <p:spPr>
              <a:xfrm>
                <a:off x="0" y="21511"/>
                <a:ext cx="1734043" cy="397669"/>
              </a:xfrm>
              <a:prstGeom prst="roundRect">
                <a:avLst>
                  <a:gd name="adj" fmla="val 10000"/>
                </a:avLst>
              </a:prstGeom>
              <a:solidFill>
                <a:srgbClr val="D1E4DB">
                  <a:alpha val="90000"/>
                </a:srgbClr>
              </a:solidFill>
              <a:ln w="25400" cap="flat">
                <a:solidFill>
                  <a:srgbClr val="D1E4DB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ts val="700"/>
                  </a:spcBef>
                  <a:defRPr sz="1200" b="1"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endParaRPr sz="1200"/>
              </a:p>
            </p:txBody>
          </p:sp>
          <p:sp>
            <p:nvSpPr>
              <p:cNvPr id="1824" name="會計處傳票作業及送件出納組"/>
              <p:cNvSpPr txBox="1"/>
              <p:nvPr/>
            </p:nvSpPr>
            <p:spPr>
              <a:xfrm>
                <a:off x="47508" y="38757"/>
                <a:ext cx="1649555" cy="3631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" tIns="15240" rIns="15240" bIns="15240" numCol="1" anchor="ctr">
                <a:spAutoFit/>
              </a:bodyPr>
              <a:lstStyle>
                <a:lvl1pPr algn="ctr" defTabSz="533400">
                  <a:lnSpc>
                    <a:spcPct val="90000"/>
                  </a:lnSpc>
                  <a:spcBef>
                    <a:spcPts val="500"/>
                  </a:spcBef>
                  <a:defRPr sz="1200" b="1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r>
                  <a:rPr dirty="0" err="1"/>
                  <a:t>會計處傳票作業及送件出納組</a:t>
                </a:r>
                <a:endParaRPr dirty="0"/>
              </a:p>
            </p:txBody>
          </p:sp>
        </p:grpSp>
        <p:sp>
          <p:nvSpPr>
            <p:cNvPr id="1826" name="箭頭"/>
            <p:cNvSpPr/>
            <p:nvPr/>
          </p:nvSpPr>
          <p:spPr>
            <a:xfrm rot="5400000">
              <a:off x="856382" y="3653583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5EB09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29" name="群組"/>
            <p:cNvGrpSpPr/>
            <p:nvPr/>
          </p:nvGrpSpPr>
          <p:grpSpPr>
            <a:xfrm>
              <a:off x="10947" y="3757971"/>
              <a:ext cx="1760466" cy="397670"/>
              <a:chOff x="0" y="0"/>
              <a:chExt cx="1760465" cy="397668"/>
            </a:xfrm>
          </p:grpSpPr>
          <p:sp>
            <p:nvSpPr>
              <p:cNvPr id="1827" name="圓角矩形"/>
              <p:cNvSpPr/>
              <p:nvPr/>
            </p:nvSpPr>
            <p:spPr>
              <a:xfrm>
                <a:off x="0" y="0"/>
                <a:ext cx="1760465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1E3DF">
                  <a:alpha val="90000"/>
                </a:srgbClr>
              </a:solidFill>
              <a:ln w="25400" cap="flat">
                <a:solidFill>
                  <a:srgbClr val="D1E3DF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ts val="700"/>
                  </a:spcBef>
                  <a:defRPr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pPr>
                <a:endParaRPr sz="1200"/>
              </a:p>
            </p:txBody>
          </p:sp>
          <p:sp>
            <p:nvSpPr>
              <p:cNvPr id="1828" name="出納組付款"/>
              <p:cNvSpPr txBox="1"/>
              <p:nvPr/>
            </p:nvSpPr>
            <p:spPr>
              <a:xfrm>
                <a:off x="11646" y="100344"/>
                <a:ext cx="1737171" cy="19697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" tIns="15240" rIns="15240" bIns="15240" numCol="1" anchor="ctr">
                <a:spAutoFit/>
              </a:bodyPr>
              <a:lstStyle>
                <a:lvl1pPr algn="ctr" defTabSz="533400">
                  <a:lnSpc>
                    <a:spcPct val="90000"/>
                  </a:lnSpc>
                  <a:spcBef>
                    <a:spcPts val="500"/>
                  </a:spcBef>
                  <a:defRPr sz="1200">
                    <a:latin typeface="微軟正黑體"/>
                    <a:ea typeface="微軟正黑體"/>
                    <a:cs typeface="微軟正黑體"/>
                    <a:sym typeface="微軟正黑體"/>
                  </a:defRPr>
                </a:lvl1pPr>
              </a:lstStyle>
              <a:p>
                <a:r>
                  <a:rPr dirty="0" err="1"/>
                  <a:t>出納組付款</a:t>
                </a:r>
                <a:endParaRPr dirty="0"/>
              </a:p>
            </p:txBody>
          </p:sp>
        </p:grpSp>
        <p:grpSp>
          <p:nvGrpSpPr>
            <p:cNvPr id="1832" name="群組"/>
            <p:cNvGrpSpPr/>
            <p:nvPr/>
          </p:nvGrpSpPr>
          <p:grpSpPr>
            <a:xfrm>
              <a:off x="2003466" y="0"/>
              <a:ext cx="923500" cy="397669"/>
              <a:chOff x="0" y="0"/>
              <a:chExt cx="923498" cy="397668"/>
            </a:xfrm>
          </p:grpSpPr>
          <p:sp>
            <p:nvSpPr>
              <p:cNvPr id="1830" name="圓角矩形"/>
              <p:cNvSpPr/>
              <p:nvPr/>
            </p:nvSpPr>
            <p:spPr>
              <a:xfrm>
                <a:off x="0" y="0"/>
                <a:ext cx="923498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CE6F2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533400">
                  <a:lnSpc>
                    <a:spcPct val="90000"/>
                  </a:lnSpc>
                  <a:spcBef>
                    <a:spcPts val="700"/>
                  </a:spcBef>
                  <a:defRPr sz="1200" b="1"/>
                </a:pPr>
                <a:endParaRPr sz="1200"/>
              </a:p>
            </p:txBody>
          </p:sp>
          <p:sp>
            <p:nvSpPr>
              <p:cNvPr id="1831" name="工作天數"/>
              <p:cNvSpPr txBox="1"/>
              <p:nvPr/>
            </p:nvSpPr>
            <p:spPr>
              <a:xfrm>
                <a:off x="11646" y="100345"/>
                <a:ext cx="900205" cy="19697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5240" tIns="15240" rIns="15240" bIns="15240" numCol="1" anchor="ctr">
                <a:spAutoFit/>
              </a:bodyPr>
              <a:lstStyle>
                <a:lvl1pPr algn="ctr" defTabSz="533400">
                  <a:lnSpc>
                    <a:spcPct val="90000"/>
                  </a:lnSpc>
                  <a:spcBef>
                    <a:spcPts val="500"/>
                  </a:spcBef>
                  <a:defRPr sz="1200" b="1"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工作天數</a:t>
                </a:r>
              </a:p>
            </p:txBody>
          </p:sp>
        </p:grpSp>
        <p:sp>
          <p:nvSpPr>
            <p:cNvPr id="1833" name="箭頭"/>
            <p:cNvSpPr/>
            <p:nvPr/>
          </p:nvSpPr>
          <p:spPr>
            <a:xfrm rot="5400000">
              <a:off x="2430419" y="432464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5FADA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36" name="群組"/>
            <p:cNvGrpSpPr/>
            <p:nvPr/>
          </p:nvGrpSpPr>
          <p:grpSpPr>
            <a:xfrm>
              <a:off x="2129216" y="536852"/>
              <a:ext cx="671998" cy="397670"/>
              <a:chOff x="0" y="0"/>
              <a:chExt cx="671996" cy="397668"/>
            </a:xfrm>
          </p:grpSpPr>
          <p:sp>
            <p:nvSpPr>
              <p:cNvPr id="1834" name="圓角矩形"/>
              <p:cNvSpPr/>
              <p:nvPr/>
            </p:nvSpPr>
            <p:spPr>
              <a:xfrm>
                <a:off x="0" y="0"/>
                <a:ext cx="671996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1E3E3">
                  <a:alpha val="90000"/>
                </a:srgbClr>
              </a:solidFill>
              <a:ln w="25400" cap="flat">
                <a:solidFill>
                  <a:srgbClr val="D1E3E3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835" name="1天"/>
              <p:cNvSpPr txBox="1"/>
              <p:nvPr/>
            </p:nvSpPr>
            <p:spPr>
              <a:xfrm>
                <a:off x="11647" y="83932"/>
                <a:ext cx="648703" cy="22980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7779" tIns="17779" rIns="17779" bIns="1777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 b="1"/>
                </a:pPr>
                <a:r>
                  <a:rPr sz="1400"/>
                  <a:t>1</a:t>
                </a:r>
                <a:r>
                  <a:rPr sz="1400">
                    <a:latin typeface="+mj-lt"/>
                    <a:ea typeface="+mj-ea"/>
                    <a:cs typeface="+mj-cs"/>
                    <a:sym typeface="Helvetica"/>
                  </a:rPr>
                  <a:t>天</a:t>
                </a:r>
              </a:p>
            </p:txBody>
          </p:sp>
        </p:grpSp>
        <p:sp>
          <p:nvSpPr>
            <p:cNvPr id="1837" name="箭頭"/>
            <p:cNvSpPr/>
            <p:nvPr/>
          </p:nvSpPr>
          <p:spPr>
            <a:xfrm rot="5400000">
              <a:off x="2430419" y="969317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5F99A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40" name="群組"/>
            <p:cNvGrpSpPr/>
            <p:nvPr/>
          </p:nvGrpSpPr>
          <p:grpSpPr>
            <a:xfrm>
              <a:off x="2173851" y="1073705"/>
              <a:ext cx="582729" cy="397670"/>
              <a:chOff x="0" y="0"/>
              <a:chExt cx="582727" cy="397668"/>
            </a:xfrm>
          </p:grpSpPr>
          <p:sp>
            <p:nvSpPr>
              <p:cNvPr id="1838" name="圓角矩形"/>
              <p:cNvSpPr/>
              <p:nvPr/>
            </p:nvSpPr>
            <p:spPr>
              <a:xfrm>
                <a:off x="0" y="0"/>
                <a:ext cx="582727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1DEE2">
                  <a:alpha val="90000"/>
                </a:srgbClr>
              </a:solidFill>
              <a:ln w="25400" cap="flat">
                <a:solidFill>
                  <a:srgbClr val="D1DEE2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839" name="3天"/>
              <p:cNvSpPr txBox="1"/>
              <p:nvPr/>
            </p:nvSpPr>
            <p:spPr>
              <a:xfrm>
                <a:off x="11646" y="83932"/>
                <a:ext cx="559434" cy="22980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7779" tIns="17779" rIns="17779" bIns="1777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 b="1"/>
                </a:pPr>
                <a:r>
                  <a:rPr sz="1400"/>
                  <a:t>3</a:t>
                </a:r>
                <a:r>
                  <a:rPr sz="1400">
                    <a:latin typeface="+mj-lt"/>
                    <a:ea typeface="+mj-ea"/>
                    <a:cs typeface="+mj-cs"/>
                    <a:sym typeface="Helvetica"/>
                  </a:rPr>
                  <a:t>天</a:t>
                </a:r>
              </a:p>
            </p:txBody>
          </p:sp>
        </p:grpSp>
        <p:sp>
          <p:nvSpPr>
            <p:cNvPr id="1841" name="箭頭"/>
            <p:cNvSpPr/>
            <p:nvPr/>
          </p:nvSpPr>
          <p:spPr>
            <a:xfrm rot="5400000">
              <a:off x="2430419" y="1506170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6086A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44" name="群組"/>
            <p:cNvGrpSpPr/>
            <p:nvPr/>
          </p:nvGrpSpPr>
          <p:grpSpPr>
            <a:xfrm>
              <a:off x="2186608" y="1610558"/>
              <a:ext cx="557215" cy="397670"/>
              <a:chOff x="0" y="0"/>
              <a:chExt cx="557213" cy="397668"/>
            </a:xfrm>
          </p:grpSpPr>
          <p:sp>
            <p:nvSpPr>
              <p:cNvPr id="1842" name="圓角矩形"/>
              <p:cNvSpPr/>
              <p:nvPr/>
            </p:nvSpPr>
            <p:spPr>
              <a:xfrm>
                <a:off x="0" y="0"/>
                <a:ext cx="557213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1DAE2">
                  <a:alpha val="90000"/>
                </a:srgbClr>
              </a:solidFill>
              <a:ln w="25400" cap="flat">
                <a:solidFill>
                  <a:srgbClr val="D1DAE2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843" name="2天"/>
              <p:cNvSpPr txBox="1"/>
              <p:nvPr/>
            </p:nvSpPr>
            <p:spPr>
              <a:xfrm>
                <a:off x="11646" y="83932"/>
                <a:ext cx="533920" cy="22980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7779" tIns="17779" rIns="17779" bIns="1777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 b="1"/>
                </a:pPr>
                <a:r>
                  <a:rPr sz="1400" dirty="0"/>
                  <a:t>2</a:t>
                </a:r>
                <a:r>
                  <a:rPr sz="1400" dirty="0">
                    <a:latin typeface="+mj-lt"/>
                    <a:ea typeface="+mj-ea"/>
                    <a:cs typeface="+mj-cs"/>
                    <a:sym typeface="Helvetica"/>
                  </a:rPr>
                  <a:t>天</a:t>
                </a:r>
              </a:p>
            </p:txBody>
          </p:sp>
        </p:grpSp>
        <p:sp>
          <p:nvSpPr>
            <p:cNvPr id="1845" name="箭頭"/>
            <p:cNvSpPr/>
            <p:nvPr/>
          </p:nvSpPr>
          <p:spPr>
            <a:xfrm rot="5400000">
              <a:off x="2430419" y="2043024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6174A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48" name="群組"/>
            <p:cNvGrpSpPr/>
            <p:nvPr/>
          </p:nvGrpSpPr>
          <p:grpSpPr>
            <a:xfrm>
              <a:off x="2161102" y="2147412"/>
              <a:ext cx="608228" cy="397670"/>
              <a:chOff x="0" y="0"/>
              <a:chExt cx="608227" cy="397668"/>
            </a:xfrm>
          </p:grpSpPr>
          <p:sp>
            <p:nvSpPr>
              <p:cNvPr id="1846" name="圓角矩形"/>
              <p:cNvSpPr/>
              <p:nvPr/>
            </p:nvSpPr>
            <p:spPr>
              <a:xfrm>
                <a:off x="0" y="0"/>
                <a:ext cx="608227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1D6E1">
                  <a:alpha val="90000"/>
                </a:srgbClr>
              </a:solidFill>
              <a:ln w="25400" cap="flat">
                <a:solidFill>
                  <a:srgbClr val="D1D6E1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847" name="2天"/>
              <p:cNvSpPr txBox="1"/>
              <p:nvPr/>
            </p:nvSpPr>
            <p:spPr>
              <a:xfrm>
                <a:off x="11646" y="83932"/>
                <a:ext cx="584933" cy="22980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7779" tIns="17779" rIns="17779" bIns="1777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 b="1"/>
                </a:pPr>
                <a:r>
                  <a:rPr sz="1400"/>
                  <a:t>2</a:t>
                </a:r>
                <a:r>
                  <a:rPr sz="1400">
                    <a:latin typeface="+mj-lt"/>
                    <a:ea typeface="+mj-ea"/>
                    <a:cs typeface="+mj-cs"/>
                    <a:sym typeface="Helvetica"/>
                  </a:rPr>
                  <a:t>天</a:t>
                </a:r>
              </a:p>
            </p:txBody>
          </p:sp>
        </p:grpSp>
        <p:sp>
          <p:nvSpPr>
            <p:cNvPr id="1849" name="箭頭"/>
            <p:cNvSpPr/>
            <p:nvPr/>
          </p:nvSpPr>
          <p:spPr>
            <a:xfrm rot="5400000">
              <a:off x="2430419" y="2579877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6264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52" name="群組"/>
            <p:cNvGrpSpPr/>
            <p:nvPr/>
          </p:nvGrpSpPr>
          <p:grpSpPr>
            <a:xfrm>
              <a:off x="2167481" y="2684265"/>
              <a:ext cx="595471" cy="397670"/>
              <a:chOff x="0" y="0"/>
              <a:chExt cx="595469" cy="397668"/>
            </a:xfrm>
          </p:grpSpPr>
          <p:sp>
            <p:nvSpPr>
              <p:cNvPr id="1850" name="圓角矩形"/>
              <p:cNvSpPr/>
              <p:nvPr/>
            </p:nvSpPr>
            <p:spPr>
              <a:xfrm>
                <a:off x="0" y="0"/>
                <a:ext cx="595469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1D3E1">
                  <a:alpha val="90000"/>
                </a:srgbClr>
              </a:solidFill>
              <a:ln w="25400" cap="flat">
                <a:solidFill>
                  <a:srgbClr val="D1D3E1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851" name="3天"/>
              <p:cNvSpPr txBox="1"/>
              <p:nvPr/>
            </p:nvSpPr>
            <p:spPr>
              <a:xfrm>
                <a:off x="11646" y="83932"/>
                <a:ext cx="572176" cy="22980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7779" tIns="17779" rIns="17779" bIns="1777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 b="1"/>
                </a:pPr>
                <a:r>
                  <a:rPr sz="1400"/>
                  <a:t>3</a:t>
                </a:r>
                <a:r>
                  <a:rPr sz="1400">
                    <a:latin typeface="+mj-lt"/>
                    <a:ea typeface="+mj-ea"/>
                    <a:cs typeface="+mj-cs"/>
                    <a:sym typeface="Helvetica"/>
                  </a:rPr>
                  <a:t>天</a:t>
                </a:r>
              </a:p>
            </p:txBody>
          </p:sp>
        </p:grpSp>
        <p:sp>
          <p:nvSpPr>
            <p:cNvPr id="1853" name="箭頭"/>
            <p:cNvSpPr/>
            <p:nvPr/>
          </p:nvSpPr>
          <p:spPr>
            <a:xfrm rot="5400000">
              <a:off x="2430419" y="3116729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rgbClr val="7163A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56" name="群組"/>
            <p:cNvGrpSpPr/>
            <p:nvPr/>
          </p:nvGrpSpPr>
          <p:grpSpPr>
            <a:xfrm>
              <a:off x="2167481" y="3221118"/>
              <a:ext cx="595471" cy="397670"/>
              <a:chOff x="0" y="0"/>
              <a:chExt cx="595469" cy="397668"/>
            </a:xfrm>
          </p:grpSpPr>
          <p:sp>
            <p:nvSpPr>
              <p:cNvPr id="1854" name="圓角矩形"/>
              <p:cNvSpPr/>
              <p:nvPr/>
            </p:nvSpPr>
            <p:spPr>
              <a:xfrm>
                <a:off x="0" y="0"/>
                <a:ext cx="595469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4D2E0">
                  <a:alpha val="90000"/>
                </a:srgbClr>
              </a:solidFill>
              <a:ln w="25400" cap="flat">
                <a:solidFill>
                  <a:srgbClr val="D4D2E0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</a:pPr>
                <a:endParaRPr/>
              </a:p>
            </p:txBody>
          </p:sp>
          <p:sp>
            <p:nvSpPr>
              <p:cNvPr id="1855" name="3天"/>
              <p:cNvSpPr txBox="1"/>
              <p:nvPr/>
            </p:nvSpPr>
            <p:spPr>
              <a:xfrm>
                <a:off x="11646" y="83932"/>
                <a:ext cx="572176" cy="22980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7779" tIns="17779" rIns="17779" bIns="1777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 b="1"/>
                </a:pPr>
                <a:r>
                  <a:rPr sz="1400"/>
                  <a:t>3</a:t>
                </a:r>
                <a:r>
                  <a:rPr sz="1400">
                    <a:latin typeface="+mj-lt"/>
                    <a:ea typeface="+mj-ea"/>
                    <a:cs typeface="+mj-cs"/>
                    <a:sym typeface="Helvetica"/>
                  </a:rPr>
                  <a:t>天</a:t>
                </a:r>
              </a:p>
            </p:txBody>
          </p:sp>
        </p:grpSp>
        <p:sp>
          <p:nvSpPr>
            <p:cNvPr id="1857" name="箭頭"/>
            <p:cNvSpPr/>
            <p:nvPr/>
          </p:nvSpPr>
          <p:spPr>
            <a:xfrm rot="5400000">
              <a:off x="2430419" y="3653583"/>
              <a:ext cx="69593" cy="69593"/>
            </a:xfrm>
            <a:prstGeom prst="rightArrow">
              <a:avLst>
                <a:gd name="adj1" fmla="val 66700"/>
                <a:gd name="adj2" fmla="val 50000"/>
              </a:avLst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grpSp>
          <p:nvGrpSpPr>
            <p:cNvPr id="1860" name="群組"/>
            <p:cNvGrpSpPr/>
            <p:nvPr/>
          </p:nvGrpSpPr>
          <p:grpSpPr>
            <a:xfrm>
              <a:off x="2182703" y="3757971"/>
              <a:ext cx="565026" cy="397670"/>
              <a:chOff x="0" y="0"/>
              <a:chExt cx="565024" cy="397668"/>
            </a:xfrm>
          </p:grpSpPr>
          <p:sp>
            <p:nvSpPr>
              <p:cNvPr id="1858" name="圓角矩形"/>
              <p:cNvSpPr/>
              <p:nvPr/>
            </p:nvSpPr>
            <p:spPr>
              <a:xfrm>
                <a:off x="0" y="0"/>
                <a:ext cx="565024" cy="397668"/>
              </a:xfrm>
              <a:prstGeom prst="roundRect">
                <a:avLst>
                  <a:gd name="adj" fmla="val 10000"/>
                </a:avLst>
              </a:prstGeom>
              <a:solidFill>
                <a:srgbClr val="D7D2E0">
                  <a:alpha val="90000"/>
                </a:srgbClr>
              </a:solidFill>
              <a:ln w="25400" cap="flat">
                <a:solidFill>
                  <a:srgbClr val="D7D2E0">
                    <a:alpha val="90000"/>
                  </a:srgb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700"/>
                  </a:spcBef>
                  <a:defRPr sz="1400" b="1"/>
                </a:pPr>
                <a:endParaRPr sz="1400"/>
              </a:p>
            </p:txBody>
          </p:sp>
          <p:sp>
            <p:nvSpPr>
              <p:cNvPr id="1859" name="7天"/>
              <p:cNvSpPr txBox="1"/>
              <p:nvPr/>
            </p:nvSpPr>
            <p:spPr>
              <a:xfrm>
                <a:off x="11646" y="83932"/>
                <a:ext cx="541730" cy="22980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17779" tIns="17779" rIns="17779" bIns="17779" numCol="1" anchor="ctr">
                <a:sp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500"/>
                  </a:spcBef>
                  <a:defRPr sz="1400" b="1"/>
                </a:pPr>
                <a:r>
                  <a:rPr sz="1400"/>
                  <a:t>7</a:t>
                </a:r>
                <a:r>
                  <a:rPr sz="1400">
                    <a:latin typeface="+mj-lt"/>
                    <a:ea typeface="+mj-ea"/>
                    <a:cs typeface="+mj-cs"/>
                    <a:sym typeface="Helvetica"/>
                  </a:rPr>
                  <a:t>天</a:t>
                </a:r>
              </a:p>
            </p:txBody>
          </p:sp>
        </p:grpSp>
      </p:grpSp>
      <p:grpSp>
        <p:nvGrpSpPr>
          <p:cNvPr id="1864" name="內容版面配置區 2"/>
          <p:cNvGrpSpPr/>
          <p:nvPr/>
        </p:nvGrpSpPr>
        <p:grpSpPr>
          <a:xfrm>
            <a:off x="1643448" y="5451962"/>
            <a:ext cx="3046810" cy="974571"/>
            <a:chOff x="-1" y="-1"/>
            <a:chExt cx="3046808" cy="974570"/>
          </a:xfrm>
        </p:grpSpPr>
        <p:sp>
          <p:nvSpPr>
            <p:cNvPr id="1862" name="矩形"/>
            <p:cNvSpPr/>
            <p:nvPr/>
          </p:nvSpPr>
          <p:spPr>
            <a:xfrm>
              <a:off x="-1" y="-1"/>
              <a:ext cx="3046808" cy="974570"/>
            </a:xfrm>
            <a:prstGeom prst="rect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685800">
                <a:lnSpc>
                  <a:spcPct val="90000"/>
                </a:lnSpc>
                <a:spcBef>
                  <a:spcPts val="600"/>
                </a:spcBef>
                <a:defRPr sz="12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endParaRPr sz="1200"/>
            </a:p>
          </p:txBody>
        </p:sp>
        <p:sp>
          <p:nvSpPr>
            <p:cNvPr id="1863" name="★備註：…"/>
            <p:cNvSpPr txBox="1"/>
            <p:nvPr/>
          </p:nvSpPr>
          <p:spPr>
            <a:xfrm>
              <a:off x="52069" y="6349"/>
              <a:ext cx="2942668" cy="835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685800">
                <a:lnSpc>
                  <a:spcPts val="2000"/>
                </a:lnSpc>
                <a:spcBef>
                  <a:spcPts val="600"/>
                </a:spcBef>
                <a:defRPr sz="1200" b="1">
                  <a:solidFill>
                    <a:srgbClr val="C0000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sz="1200"/>
                <a:t>★</a:t>
              </a:r>
              <a:r>
                <a:rPr sz="1200">
                  <a:solidFill>
                    <a:srgbClr val="000000"/>
                  </a:solidFill>
                </a:rPr>
                <a:t>備註：</a:t>
              </a:r>
            </a:p>
            <a:p>
              <a:pPr defTabSz="685800">
                <a:lnSpc>
                  <a:spcPct val="90000"/>
                </a:lnSpc>
                <a:spcBef>
                  <a:spcPts val="600"/>
                </a:spcBef>
                <a:defRPr sz="10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sz="1000"/>
                <a:t>     </a:t>
              </a:r>
              <a:r>
                <a:rPr sz="1200"/>
                <a:t>每月10日付款：</a:t>
              </a:r>
              <a:r>
                <a:rPr sz="1200">
                  <a:solidFill>
                    <a:srgbClr val="C00000"/>
                  </a:solidFill>
                </a:rPr>
                <a:t>每月03日前</a:t>
              </a:r>
              <a:r>
                <a:rPr sz="1200"/>
                <a:t>送達出納組</a:t>
              </a:r>
            </a:p>
            <a:p>
              <a:pPr defTabSz="685800">
                <a:lnSpc>
                  <a:spcPct val="90000"/>
                </a:lnSpc>
                <a:spcBef>
                  <a:spcPts val="600"/>
                </a:spcBef>
                <a:defRPr sz="1200" b="1"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sz="1200"/>
                <a:t>    每月月底付款：</a:t>
              </a:r>
              <a:r>
                <a:rPr sz="1200">
                  <a:solidFill>
                    <a:srgbClr val="C00000"/>
                  </a:solidFill>
                </a:rPr>
                <a:t>每月21日前</a:t>
              </a:r>
              <a:r>
                <a:rPr sz="1200"/>
                <a:t>送達出納組</a:t>
              </a:r>
            </a:p>
          </p:txBody>
        </p:sp>
      </p:grpSp>
      <p:sp>
        <p:nvSpPr>
          <p:cNvPr id="1865" name="箭號: 上-下雙向 1"/>
          <p:cNvSpPr/>
          <p:nvPr/>
        </p:nvSpPr>
        <p:spPr>
          <a:xfrm>
            <a:off x="4352503" y="1562100"/>
            <a:ext cx="570279" cy="3086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996"/>
                </a:moveTo>
                <a:lnTo>
                  <a:pt x="10800" y="0"/>
                </a:lnTo>
                <a:lnTo>
                  <a:pt x="21600" y="1996"/>
                </a:lnTo>
                <a:lnTo>
                  <a:pt x="16200" y="1996"/>
                </a:lnTo>
                <a:lnTo>
                  <a:pt x="16200" y="19604"/>
                </a:lnTo>
                <a:lnTo>
                  <a:pt x="21600" y="19604"/>
                </a:lnTo>
                <a:lnTo>
                  <a:pt x="10800" y="21600"/>
                </a:lnTo>
                <a:lnTo>
                  <a:pt x="0" y="19604"/>
                </a:lnTo>
                <a:lnTo>
                  <a:pt x="5400" y="19604"/>
                </a:lnTo>
                <a:lnTo>
                  <a:pt x="5400" y="1996"/>
                </a:lnTo>
                <a:close/>
              </a:path>
            </a:pathLst>
          </a:custGeom>
          <a:solidFill>
            <a:srgbClr val="FCD5B5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66" name="文字方塊 3"/>
          <p:cNvSpPr txBox="1"/>
          <p:nvPr/>
        </p:nvSpPr>
        <p:spPr>
          <a:xfrm>
            <a:off x="4487522" y="2426266"/>
            <a:ext cx="370226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/>
            </a:pPr>
            <a:r>
              <a:rPr dirty="0"/>
              <a:t>14</a:t>
            </a:r>
          </a:p>
          <a:p>
            <a:pPr>
              <a:defRPr b="1"/>
            </a:pPr>
            <a:endParaRPr dirty="0"/>
          </a:p>
          <a:p>
            <a:pPr>
              <a:defRPr b="1"/>
            </a:pPr>
            <a:r>
              <a:rPr dirty="0">
                <a:latin typeface="+mj-lt"/>
                <a:ea typeface="+mj-ea"/>
                <a:cs typeface="+mj-cs"/>
                <a:sym typeface="Helvetica"/>
              </a:rPr>
              <a:t>天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574CA60-BD92-1C61-5303-71C1BDA8D6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30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 Box 5">
            <a:extLst>
              <a:ext uri="{FF2B5EF4-FFF2-40B4-BE49-F238E27FC236}">
                <a16:creationId xmlns:a16="http://schemas.microsoft.com/office/drawing/2014/main" id="{9866AFCF-3E0A-4C7D-9147-F81FE8562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8857" y="63938"/>
            <a:ext cx="789822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TW" altLang="en-US" sz="36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三、支出憑證黏貼單注意事項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(9/9)</a:t>
            </a:r>
          </a:p>
          <a:p>
            <a:pPr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endParaRPr lang="zh-TW" altLang="en-US" sz="3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Line 4">
            <a:extLst>
              <a:ext uri="{FF2B5EF4-FFF2-40B4-BE49-F238E27FC236}">
                <a16:creationId xmlns:a16="http://schemas.microsoft.com/office/drawing/2014/main" id="{4142A0DB-D7A1-42D1-B36D-1EB0327D21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2363" y="635036"/>
            <a:ext cx="7668926" cy="35893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5" name="星形: 六角 74">
            <a:extLst>
              <a:ext uri="{FF2B5EF4-FFF2-40B4-BE49-F238E27FC236}">
                <a16:creationId xmlns:a16="http://schemas.microsoft.com/office/drawing/2014/main" id="{1211B535-C424-4426-B840-1450265100A9}"/>
              </a:ext>
            </a:extLst>
          </p:cNvPr>
          <p:cNvSpPr/>
          <p:nvPr/>
        </p:nvSpPr>
        <p:spPr>
          <a:xfrm>
            <a:off x="5005227" y="5487969"/>
            <a:ext cx="496389" cy="560849"/>
          </a:xfrm>
          <a:prstGeom prst="star6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42252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字方塊 3">
            <a:extLst>
              <a:ext uri="{FF2B5EF4-FFF2-40B4-BE49-F238E27FC236}">
                <a16:creationId xmlns:a16="http://schemas.microsoft.com/office/drawing/2014/main" id="{23A8C97D-135B-499E-B1AE-ED1C1AC99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702" y="2616841"/>
            <a:ext cx="1018740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1" lang="zh-TW" altLang="en-US" sz="6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四、教育部學輔計畫提醒事項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E927A6E-6379-2C82-38DE-29E83A2DE7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31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6956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xfrm>
            <a:off x="64008" y="309739"/>
            <a:ext cx="12192000" cy="802806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8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algn="ctr"/>
            <a:r>
              <a:rPr lang="zh-TW" altLang="en-US" sz="4000" dirty="0">
                <a:solidFill>
                  <a:srgbClr val="0000CC"/>
                </a:solidFill>
              </a:rPr>
              <a:t>四、教育部學輔計畫提醒事項</a:t>
            </a:r>
            <a:endParaRPr sz="4000" dirty="0">
              <a:solidFill>
                <a:srgbClr val="0000CC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755984" y="1112545"/>
            <a:ext cx="1068003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一、使用期間： </a:t>
            </a:r>
          </a:p>
          <a:p>
            <a:pPr>
              <a:spcAft>
                <a:spcPts val="0"/>
              </a:spcAft>
            </a:pP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（一）</a:t>
            </a:r>
            <a:r>
              <a:rPr lang="zh-TW" altLang="zh-TW" sz="24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補助款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應於</a:t>
            </a:r>
            <a:r>
              <a:rPr lang="zh-TW" altLang="zh-TW" sz="2400" b="1" kern="100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當年度</a:t>
            </a:r>
            <a:r>
              <a:rPr lang="en-US" altLang="zh-TW" sz="2400" b="1" kern="100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12</a:t>
            </a:r>
            <a:r>
              <a:rPr lang="zh-TW" altLang="zh-TW" sz="2400" b="1" kern="100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2400" b="1" kern="100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31</a:t>
            </a:r>
            <a:r>
              <a:rPr lang="zh-TW" altLang="zh-TW" sz="2400" b="1" kern="100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日全數執行完竣</a:t>
            </a:r>
            <a:endParaRPr lang="zh-TW" altLang="zh-TW" sz="2400" kern="100" dirty="0"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（二）</a:t>
            </a:r>
            <a:r>
              <a:rPr lang="zh-TW" altLang="zh-TW" sz="24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學校配合款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得配合學校學期結束之時間，延用至</a:t>
            </a:r>
            <a:r>
              <a:rPr lang="zh-TW" altLang="zh-TW" sz="2400" b="1" kern="100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下年度</a:t>
            </a:r>
            <a:r>
              <a:rPr lang="en-US" altLang="zh-TW" sz="2400" b="1" kern="100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sz="2400" b="1" kern="100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lang="en-US" altLang="zh-TW" sz="2400" b="1" kern="100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31</a:t>
            </a:r>
            <a:r>
              <a:rPr lang="zh-TW" altLang="zh-TW" sz="2400" b="1" kern="100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日止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	</a:t>
            </a:r>
            <a:r>
              <a:rPr lang="zh-TW" altLang="zh-TW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全數執行完竣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（三）前二款所稱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執行完竣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，指</a:t>
            </a:r>
            <a:r>
              <a:rPr lang="zh-TW" altLang="zh-TW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已完成核銷並付款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984" y="3193956"/>
            <a:ext cx="1080804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zh-TW" altLang="zh-TW" sz="28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8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專帳管理：</a:t>
            </a:r>
            <a:endParaRPr lang="en-US" altLang="zh-TW" sz="28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會計帳務依教育部學輔計畫目標別及項目別編制獨立計畫編號，專帳管理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5984" y="5584749"/>
            <a:ext cx="904638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8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四、</a:t>
            </a:r>
            <a:r>
              <a:rPr lang="zh-TW" altLang="en-US" sz="28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檢查用印：</a:t>
            </a:r>
            <a:endParaRPr lang="en-US" altLang="zh-TW" sz="28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  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請確實檢查所附文件</a:t>
            </a:r>
            <a:r>
              <a:rPr lang="zh-TW" altLang="en-US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是否</a:t>
            </a:r>
            <a:r>
              <a:rPr lang="zh-TW" altLang="zh-TW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用印</a:t>
            </a:r>
            <a:r>
              <a:rPr lang="zh-TW" altLang="en-US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完成</a:t>
            </a:r>
            <a:r>
              <a:rPr lang="en-US" altLang="zh-TW" sz="24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詳下頁之範例</a:t>
            </a:r>
            <a:r>
              <a:rPr lang="en-US" altLang="zh-TW" sz="2400" b="1" kern="1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矩形 15"/>
          <p:cNvSpPr/>
          <p:nvPr/>
        </p:nvSpPr>
        <p:spPr>
          <a:xfrm>
            <a:off x="823120" y="4195682"/>
            <a:ext cx="103190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三、專帳整理及彙訂成冊：</a:t>
            </a:r>
            <a:endParaRPr lang="en-US" altLang="zh-TW" sz="28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</a:t>
            </a:r>
            <a:r>
              <a:rPr lang="zh-TW" altLang="en-US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逐案保存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原始支出憑證，學務處保留活動簽呈影本並應與原始憑證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    依報部</a:t>
            </a:r>
            <a:r>
              <a:rPr lang="zh-TW" altLang="en-US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計畫之目標別及項目別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整理彙訂成冊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DECF133-F121-DE2A-EC16-83F72B26E5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32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Line 4">
            <a:extLst>
              <a:ext uri="{FF2B5EF4-FFF2-40B4-BE49-F238E27FC236}">
                <a16:creationId xmlns:a16="http://schemas.microsoft.com/office/drawing/2014/main" id="{FC488FB4-1AAE-4E3B-900F-4C8FDA219D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96229" y="967478"/>
            <a:ext cx="7668926" cy="35893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816976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2432304" y="587013"/>
            <a:ext cx="8293654" cy="6023881"/>
            <a:chOff x="3614391" y="55420"/>
            <a:chExt cx="7586157" cy="6728010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 rotWithShape="1">
            <a:blip r:embed="rId2"/>
            <a:srcRect t="807"/>
            <a:stretch/>
          </p:blipFill>
          <p:spPr>
            <a:xfrm>
              <a:off x="3614391" y="55420"/>
              <a:ext cx="4963218" cy="6728009"/>
            </a:xfrm>
            <a:prstGeom prst="rect">
              <a:avLst/>
            </a:prstGeom>
          </p:spPr>
        </p:pic>
        <p:grpSp>
          <p:nvGrpSpPr>
            <p:cNvPr id="3" name="群組 2"/>
            <p:cNvGrpSpPr/>
            <p:nvPr/>
          </p:nvGrpSpPr>
          <p:grpSpPr>
            <a:xfrm>
              <a:off x="7261079" y="5855297"/>
              <a:ext cx="3939469" cy="928133"/>
              <a:chOff x="7261079" y="5855297"/>
              <a:chExt cx="3939469" cy="928133"/>
            </a:xfrm>
          </p:grpSpPr>
          <p:pic>
            <p:nvPicPr>
              <p:cNvPr id="5" name="圖片 4">
                <a:extLst>
                  <a:ext uri="{FF2B5EF4-FFF2-40B4-BE49-F238E27FC236}">
                    <a16:creationId xmlns:a16="http://schemas.microsoft.com/office/drawing/2014/main" id="{703BD565-9A05-45E3-93D3-1748246B9F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61079" y="5886784"/>
                <a:ext cx="1251384" cy="896646"/>
              </a:xfrm>
              <a:prstGeom prst="rect">
                <a:avLst/>
              </a:prstGeom>
              <a:ln w="34925">
                <a:solidFill>
                  <a:srgbClr val="C00000"/>
                </a:solidFill>
              </a:ln>
            </p:spPr>
          </p:pic>
          <p:sp>
            <p:nvSpPr>
              <p:cNvPr id="9" name="箭號: 向下 30">
                <a:extLst>
                  <a:ext uri="{FF2B5EF4-FFF2-40B4-BE49-F238E27FC236}">
                    <a16:creationId xmlns:a16="http://schemas.microsoft.com/office/drawing/2014/main" id="{29480FA5-0FBA-4A14-81F3-0C8C365EF4E9}"/>
                  </a:ext>
                </a:extLst>
              </p:cNvPr>
              <p:cNvSpPr/>
              <p:nvPr/>
            </p:nvSpPr>
            <p:spPr>
              <a:xfrm rot="16200000">
                <a:off x="8705283" y="6010355"/>
                <a:ext cx="533400" cy="851956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5355AC62-6086-4F94-B89D-C39F4EC3EBF2}"/>
                  </a:ext>
                </a:extLst>
              </p:cNvPr>
              <p:cNvSpPr txBox="1"/>
              <p:nvPr/>
            </p:nvSpPr>
            <p:spPr>
              <a:xfrm>
                <a:off x="9432880" y="5855297"/>
                <a:ext cx="1767668" cy="928132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zh-TW" altLang="en-US" sz="2400" b="1" dirty="0">
                    <a:solidFill>
                      <a:srgbClr val="00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請檢查是否用印完成</a:t>
                </a:r>
              </a:p>
            </p:txBody>
          </p:sp>
        </p:grpSp>
      </p:grpSp>
      <p:sp>
        <p:nvSpPr>
          <p:cNvPr id="7" name="標題 1"/>
          <p:cNvSpPr txBox="1">
            <a:spLocks noGrp="1"/>
          </p:cNvSpPr>
          <p:nvPr>
            <p:ph type="title"/>
          </p:nvPr>
        </p:nvSpPr>
        <p:spPr>
          <a:xfrm>
            <a:off x="2253673" y="0"/>
            <a:ext cx="6179127" cy="802806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8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algn="ctr"/>
            <a:r>
              <a:rPr lang="zh-TW" altLang="en-US" sz="4400" dirty="0">
                <a:solidFill>
                  <a:srgbClr val="0000FF"/>
                </a:solidFill>
              </a:rPr>
              <a:t>範例</a:t>
            </a:r>
            <a:endParaRPr sz="4400" dirty="0">
              <a:solidFill>
                <a:srgbClr val="0000FF"/>
              </a:solidFill>
            </a:endParaRPr>
          </a:p>
        </p:txBody>
      </p:sp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391CF25B-D060-297B-399C-2279600E78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33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688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字方塊 3">
            <a:extLst>
              <a:ext uri="{FF2B5EF4-FFF2-40B4-BE49-F238E27FC236}">
                <a16:creationId xmlns:a16="http://schemas.microsoft.com/office/drawing/2014/main" id="{23A8C97D-135B-499E-B1AE-ED1C1AC99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960" y="2218907"/>
            <a:ext cx="1172628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6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五、</a:t>
            </a:r>
            <a:r>
              <a:rPr kumimoji="1" lang="zh-TW" altLang="zh-TW" sz="6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教育部獎勵補助經費</a:t>
            </a:r>
            <a:r>
              <a:rPr kumimoji="1" lang="zh-TW" altLang="en-US" sz="6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提醒事項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BB35A79-3450-42B2-329A-14E755E621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34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6908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802806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8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algn="ctr"/>
            <a:r>
              <a:rPr lang="zh-TW" altLang="en-US" sz="4000" dirty="0">
                <a:solidFill>
                  <a:srgbClr val="0000CC"/>
                </a:solidFill>
              </a:rPr>
              <a:t>五、</a:t>
            </a:r>
            <a:r>
              <a:rPr lang="zh-TW" altLang="zh-TW" sz="4000" dirty="0">
                <a:solidFill>
                  <a:srgbClr val="0000CC"/>
                </a:solidFill>
              </a:rPr>
              <a:t>教育部獎勵補助經費</a:t>
            </a:r>
            <a:r>
              <a:rPr lang="zh-TW" altLang="en-US" sz="4000" dirty="0">
                <a:solidFill>
                  <a:srgbClr val="0000CC"/>
                </a:solidFill>
              </a:rPr>
              <a:t>提醒事項</a:t>
            </a:r>
            <a:endParaRPr sz="4000" dirty="0">
              <a:solidFill>
                <a:srgbClr val="0000CC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8883" y="677341"/>
            <a:ext cx="2781531" cy="541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u"/>
            </a:pPr>
            <a:r>
              <a:rPr lang="zh-TW" altLang="zh-TW" sz="2770" b="1" dirty="0">
                <a:solidFill>
                  <a:srgbClr val="0000CC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經常門分配</a:t>
            </a:r>
            <a:r>
              <a:rPr lang="zh-TW" altLang="en-US" sz="2770" b="1" dirty="0">
                <a:solidFill>
                  <a:srgbClr val="0000CC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：</a:t>
            </a:r>
            <a:endParaRPr lang="zh-TW" altLang="zh-TW" sz="2770" b="1" dirty="0">
              <a:solidFill>
                <a:srgbClr val="0000CC"/>
              </a:solidFill>
              <a:latin typeface="微軟正黑體"/>
              <a:ea typeface="微軟正黑體"/>
              <a:cs typeface="微軟正黑體"/>
              <a:sym typeface="微軟正黑體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29079" y="1127586"/>
            <a:ext cx="11141187" cy="2286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•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學生事務及輔導相關工作占經常門經費</a:t>
            </a: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2%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以上</a:t>
            </a:r>
            <a:endParaRPr lang="zh-TW" altLang="zh-TW" sz="2400" b="1" kern="1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000"/>
              </a:lnSpc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•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學輔工作經費中</a:t>
            </a:r>
            <a:r>
              <a:rPr lang="zh-TW" altLang="zh-TW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至多</a:t>
            </a:r>
            <a:r>
              <a:rPr lang="en-US" altLang="zh-TW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1/4</a:t>
            </a:r>
            <a:r>
              <a:rPr lang="zh-TW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得用於</a:t>
            </a:r>
            <a:r>
              <a:rPr lang="zh-TW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外聘社團指導教師之鐘點費</a:t>
            </a:r>
            <a:endParaRPr lang="en-US" altLang="zh-TW" sz="2400" b="1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000"/>
              </a:lnSpc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ts val="3000"/>
              </a:lnSpc>
              <a:spcBef>
                <a:spcPts val="1200"/>
              </a:spcBef>
            </a:pP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其餘比照</a:t>
            </a:r>
            <a:r>
              <a:rPr lang="zh-TW" altLang="en-US" sz="24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教育部獎補助私立大專校院學生事務與輔導工作經費及學校配合款</a:t>
            </a:r>
            <a:endParaRPr lang="en-US" altLang="zh-TW" sz="2400" u="sng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3000"/>
              </a:lnSpc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</a:t>
            </a:r>
            <a:r>
              <a:rPr lang="zh-TW" altLang="en-US" sz="2400" u="sng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實施要點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辦理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78883" y="3307796"/>
            <a:ext cx="2781531" cy="541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u"/>
            </a:pPr>
            <a:r>
              <a:rPr lang="zh-TW" altLang="en-US" sz="2770" b="1" dirty="0">
                <a:solidFill>
                  <a:srgbClr val="0000CC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資本門分配：</a:t>
            </a:r>
            <a:endParaRPr lang="zh-TW" altLang="zh-TW" sz="2770" b="1" dirty="0">
              <a:solidFill>
                <a:srgbClr val="0000CC"/>
              </a:solidFill>
              <a:latin typeface="微軟正黑體"/>
              <a:ea typeface="微軟正黑體"/>
              <a:cs typeface="微軟正黑體"/>
              <a:sym typeface="微軟正黑體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52091" y="3705208"/>
            <a:ext cx="10527761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•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學生事務及輔導相關設備</a:t>
            </a:r>
            <a:r>
              <a:rPr lang="en-US" altLang="zh-TW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以購置學生社團活動所需之器材設備</a:t>
            </a:r>
            <a:r>
              <a:rPr lang="en-US" altLang="zh-TW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應達</a:t>
            </a:r>
            <a:r>
              <a:rPr lang="en-US" altLang="zh-TW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2%</a:t>
            </a:r>
            <a:r>
              <a:rPr lang="zh-TW" altLang="en-US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以上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kern="100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購置器材設備項目建議應有社團會議記錄</a:t>
            </a:r>
            <a:r>
              <a:rPr lang="en-US" altLang="zh-TW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29664" y="4591817"/>
            <a:ext cx="2781531" cy="541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u"/>
            </a:pPr>
            <a:r>
              <a:rPr lang="zh-TW" altLang="en-US" sz="2770" b="1" dirty="0">
                <a:solidFill>
                  <a:srgbClr val="0000CC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經資門劃分：</a:t>
            </a:r>
            <a:endParaRPr lang="zh-TW" altLang="zh-TW" sz="2770" b="1" dirty="0">
              <a:solidFill>
                <a:srgbClr val="0000CC"/>
              </a:solidFill>
              <a:latin typeface="微軟正黑體"/>
              <a:ea typeface="微軟正黑體"/>
              <a:cs typeface="微軟正黑體"/>
              <a:sym typeface="微軟正黑體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90017" y="5096154"/>
            <a:ext cx="11237975" cy="481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altLang="zh-TW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•</a:t>
            </a:r>
            <a:r>
              <a:rPr lang="zh-TW" altLang="en-US" sz="2400" b="1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資本門支出：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購置耐用年限</a:t>
            </a:r>
            <a:r>
              <a:rPr lang="zh-TW" altLang="en-US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二年以上且金額逾一萬元</a:t>
            </a:r>
            <a:r>
              <a:rPr lang="en-US" altLang="zh-TW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含</a:t>
            </a:r>
            <a:r>
              <a:rPr lang="en-US" altLang="zh-TW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400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以上</a:t>
            </a:r>
            <a:r>
              <a:rPr lang="zh-TW" altLang="en-US" sz="24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之儀器、設備</a:t>
            </a:r>
            <a:endParaRPr lang="en-US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C3FF78F-BAB6-45A5-BE1C-A76F4C681FA3}"/>
              </a:ext>
            </a:extLst>
          </p:cNvPr>
          <p:cNvSpPr txBox="1"/>
          <p:nvPr/>
        </p:nvSpPr>
        <p:spPr>
          <a:xfrm>
            <a:off x="829664" y="5675556"/>
            <a:ext cx="10379048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kumimoji="0" lang="zh-TW" alt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經費應於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當年度全數執行完竣</a:t>
            </a:r>
            <a:r>
              <a:rPr kumimoji="0" lang="zh-TW" alt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，所稱執行完竣，指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已完成核銷並在當年度</a:t>
            </a:r>
            <a:r>
              <a:rPr kumimoji="0" lang="en-US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12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月</a:t>
            </a:r>
            <a:r>
              <a:rPr kumimoji="0" lang="en-US" altLang="zh-TW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31</a:t>
            </a:r>
            <a:r>
              <a:rPr kumimoji="0" lang="zh-TW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日前付款，請單位提早作業，避免集中於年底核銷</a:t>
            </a:r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772487B-B7DB-4341-A1E3-35D1C2D6DC07}"/>
              </a:ext>
            </a:extLst>
          </p:cNvPr>
          <p:cNvSpPr txBox="1"/>
          <p:nvPr/>
        </p:nvSpPr>
        <p:spPr>
          <a:xfrm>
            <a:off x="8130455" y="1155909"/>
            <a:ext cx="39130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年度編列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124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1,115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(3.89%)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5FA21059-D75E-4859-8B32-72A4217E0D7D}"/>
              </a:ext>
            </a:extLst>
          </p:cNvPr>
          <p:cNvSpPr/>
          <p:nvPr/>
        </p:nvSpPr>
        <p:spPr>
          <a:xfrm>
            <a:off x="7244653" y="1127586"/>
            <a:ext cx="798680" cy="450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A6462FD5-E2F4-4818-9862-6612C2DB4AA7}"/>
              </a:ext>
            </a:extLst>
          </p:cNvPr>
          <p:cNvSpPr/>
          <p:nvPr/>
        </p:nvSpPr>
        <p:spPr>
          <a:xfrm>
            <a:off x="6741585" y="4155767"/>
            <a:ext cx="1090082" cy="450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F6D45A3-83BD-454E-96AB-E23BCBFCA571}"/>
              </a:ext>
            </a:extLst>
          </p:cNvPr>
          <p:cNvSpPr txBox="1"/>
          <p:nvPr/>
        </p:nvSpPr>
        <p:spPr>
          <a:xfrm>
            <a:off x="7891828" y="4218431"/>
            <a:ext cx="376123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年度編列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70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9,400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(2.22%)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44949F3-4B6B-1789-D2AB-1802F09611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35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箭號: 向右 17">
            <a:extLst>
              <a:ext uri="{FF2B5EF4-FFF2-40B4-BE49-F238E27FC236}">
                <a16:creationId xmlns:a16="http://schemas.microsoft.com/office/drawing/2014/main" id="{476FF7C5-777B-4F10-830D-906682FC8A31}"/>
              </a:ext>
            </a:extLst>
          </p:cNvPr>
          <p:cNvSpPr/>
          <p:nvPr/>
        </p:nvSpPr>
        <p:spPr>
          <a:xfrm>
            <a:off x="1169775" y="2027862"/>
            <a:ext cx="798680" cy="450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395AFE6-8189-4FCF-9BAC-4B92238D58FF}"/>
              </a:ext>
            </a:extLst>
          </p:cNvPr>
          <p:cNvSpPr txBox="1"/>
          <p:nvPr/>
        </p:nvSpPr>
        <p:spPr>
          <a:xfrm>
            <a:off x="1968455" y="2081033"/>
            <a:ext cx="39130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年度編列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</a:t>
            </a:r>
            <a:r>
              <a:rPr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(19.34%)</a:t>
            </a:r>
            <a:endParaRPr lang="zh-TW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Line 4">
            <a:extLst>
              <a:ext uri="{FF2B5EF4-FFF2-40B4-BE49-F238E27FC236}">
                <a16:creationId xmlns:a16="http://schemas.microsoft.com/office/drawing/2014/main" id="{48BF13E7-067B-4218-90FE-FF8ABE159EF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2363" y="635036"/>
            <a:ext cx="8458504" cy="42305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49781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字方塊 3">
            <a:extLst>
              <a:ext uri="{FF2B5EF4-FFF2-40B4-BE49-F238E27FC236}">
                <a16:creationId xmlns:a16="http://schemas.microsoft.com/office/drawing/2014/main" id="{23A8C97D-135B-499E-B1AE-ED1C1AC99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926" y="2055736"/>
            <a:ext cx="101874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6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kumimoji="1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、教育部補助委辦計畫核銷</a:t>
            </a:r>
            <a:endParaRPr kumimoji="1" lang="en-US" altLang="zh-TW" sz="60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及結案流程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7E0546B-618D-B878-BE6F-F43397527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36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470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21DEA67-7D31-F412-BA84-FE7A31A18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352" y="1157041"/>
            <a:ext cx="2284831" cy="521855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02427" y="152401"/>
            <a:ext cx="7886700" cy="8041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會計處網頁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https://account.ctust.edu.tw/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057400" y="1149927"/>
            <a:ext cx="2438400" cy="5181866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16" name="向右箭號 4">
            <a:extLst>
              <a:ext uri="{FF2B5EF4-FFF2-40B4-BE49-F238E27FC236}">
                <a16:creationId xmlns:a16="http://schemas.microsoft.com/office/drawing/2014/main" id="{5ABE94DD-9679-4B45-A45A-8091BB7C7663}"/>
              </a:ext>
            </a:extLst>
          </p:cNvPr>
          <p:cNvSpPr/>
          <p:nvPr/>
        </p:nvSpPr>
        <p:spPr>
          <a:xfrm>
            <a:off x="4314976" y="4020992"/>
            <a:ext cx="797719" cy="7951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30D1017-8F3E-0813-6CC0-F5B183346B03}"/>
              </a:ext>
            </a:extLst>
          </p:cNvPr>
          <p:cNvSpPr/>
          <p:nvPr/>
        </p:nvSpPr>
        <p:spPr>
          <a:xfrm>
            <a:off x="2183344" y="4149213"/>
            <a:ext cx="2131632" cy="5386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E0EA81A-1B8B-036D-3FD7-9BC63DCD2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225" y="1018099"/>
            <a:ext cx="5527417" cy="5520813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  <p:sp>
        <p:nvSpPr>
          <p:cNvPr id="4" name="投影片編號版面配置區 1">
            <a:extLst>
              <a:ext uri="{FF2B5EF4-FFF2-40B4-BE49-F238E27FC236}">
                <a16:creationId xmlns:a16="http://schemas.microsoft.com/office/drawing/2014/main" id="{A651E12C-29E2-B0CC-D780-15A793E859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37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1538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B48AC6-EFB9-4A49-BF34-EE435CB2C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46"/>
            <a:ext cx="12192000" cy="1128765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六、教育部補</a:t>
            </a:r>
            <a:r>
              <a:rPr lang="en-US" altLang="zh-TW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捐</a:t>
            </a:r>
            <a:r>
              <a:rPr lang="en-US" altLang="zh-TW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助及委辦經費注意事項</a:t>
            </a:r>
            <a:r>
              <a:rPr lang="en-US" altLang="zh-TW" sz="32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(1/3)</a:t>
            </a:r>
            <a:endParaRPr lang="zh-TW" altLang="en-US" sz="3200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F80BCE-5F43-4C9B-9A91-41239F994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8640" y="885179"/>
            <a:ext cx="10049256" cy="5652864"/>
          </a:xfrm>
        </p:spPr>
        <p:txBody>
          <a:bodyPr vert="horz">
            <a:noAutofit/>
          </a:bodyPr>
          <a:lstStyle/>
          <a:p>
            <a:pPr algn="just">
              <a:buFont typeface="Wingdings" panose="05000000000000000000" pitchFamily="2" charset="2"/>
              <a:buChar char="u"/>
            </a:pPr>
            <a:endParaRPr lang="en-US" altLang="zh-TW" sz="2400" b="1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algn="just">
              <a:buFont typeface="Wingdings" panose="05000000000000000000" pitchFamily="2" charset="2"/>
              <a:buChar char="n"/>
            </a:pPr>
            <a:r>
              <a:rPr lang="zh-TW" altLang="en-US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計畫經費之變更</a:t>
            </a:r>
            <a:endParaRPr lang="en-US" altLang="zh-TW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涉及</a:t>
            </a:r>
            <a:r>
              <a:rPr lang="zh-TW" altLang="en-US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一級用途別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人事費、業務費、設備及投資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互相流用、   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500"/>
              </a:lnSpc>
              <a:spcBef>
                <a:spcPts val="600"/>
              </a:spcBef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指定經費項目變更、補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捐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助比率變更、補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捐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助或委辦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500"/>
              </a:lnSpc>
              <a:spcBef>
                <a:spcPts val="600"/>
              </a:spcBef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金額之變更、</a:t>
            </a:r>
            <a:r>
              <a:rPr lang="zh-TW" altLang="en-US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應報教育部同意後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辦理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>
              <a:buFont typeface="Wingdings" panose="05000000000000000000" pitchFamily="2" charset="2"/>
              <a:buChar char="n"/>
            </a:pPr>
            <a:r>
              <a:rPr lang="zh-TW" altLang="en-US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計畫經費之流用</a:t>
            </a:r>
            <a:endParaRPr lang="en-US" altLang="zh-TW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一、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資本門經費不得流用至經常門</a:t>
            </a:r>
            <a:endParaRPr lang="en-US" altLang="zh-TW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500"/>
              </a:lnSpc>
              <a:spcBef>
                <a:spcPts val="600"/>
              </a:spcBef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二、人事費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未依</a:t>
            </a:r>
            <a:r>
              <a:rPr lang="zh-TW" altLang="en-US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學歷</a:t>
            </a:r>
            <a:r>
              <a:rPr lang="en-US" altLang="zh-TW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職級</a:t>
            </a:r>
            <a:r>
              <a:rPr lang="en-US" altLang="zh-TW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期程聘用人員致剩餘款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不得流用</a:t>
            </a:r>
            <a:endParaRPr lang="en-US" altLang="zh-TW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500"/>
              </a:lnSpc>
              <a:spcBef>
                <a:spcPts val="600"/>
              </a:spcBef>
              <a:buNone/>
            </a:pP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</a:t>
            </a:r>
            <a:endParaRPr lang="en-US" altLang="zh-TW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3500"/>
              </a:lnSpc>
              <a:spcBef>
                <a:spcPts val="600"/>
              </a:spcBef>
              <a:buNone/>
            </a:pPr>
            <a:endParaRPr lang="en-US" altLang="zh-TW" sz="2400" b="1" dirty="0">
              <a:solidFill>
                <a:srgbClr val="C000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marL="0" indent="0">
              <a:lnSpc>
                <a:spcPts val="3500"/>
              </a:lnSpc>
              <a:spcBef>
                <a:spcPts val="600"/>
              </a:spcBef>
              <a:buNone/>
            </a:pPr>
            <a:endParaRPr lang="en-US" altLang="zh-TW" sz="2400" b="1" dirty="0">
              <a:solidFill>
                <a:srgbClr val="C00000"/>
              </a:solidFill>
              <a:latin typeface="Times New Roman" panose="02020603050405020304" pitchFamily="18" charset="0"/>
              <a:ea typeface="微軟正黑體" panose="020B0604030504040204" pitchFamily="34" charset="-120"/>
            </a:endParaRPr>
          </a:p>
          <a:p>
            <a:pPr marL="0" indent="0">
              <a:lnSpc>
                <a:spcPts val="3500"/>
              </a:lnSpc>
              <a:spcBef>
                <a:spcPts val="600"/>
              </a:spcBef>
              <a:buNone/>
            </a:pPr>
            <a:endParaRPr lang="en-US" altLang="zh-TW" sz="2400" b="1"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1">
            <a:extLst>
              <a:ext uri="{FF2B5EF4-FFF2-40B4-BE49-F238E27FC236}">
                <a16:creationId xmlns:a16="http://schemas.microsoft.com/office/drawing/2014/main" id="{D4CB79C7-7181-F48D-A3DB-0D0BACE752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38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A535D76B-45B9-4A87-9602-B4064831D0A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74962" y="849286"/>
            <a:ext cx="10355037" cy="35893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732015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088136" y="1011116"/>
            <a:ext cx="10076688" cy="530249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endParaRPr lang="zh-TW" altLang="en-US" sz="180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063750" y="1628775"/>
            <a:ext cx="8064500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zh-TW" altLang="en-US" sz="2800">
                <a:solidFill>
                  <a:srgbClr val="000000"/>
                </a:solidFill>
              </a:rPr>
              <a:t>  </a:t>
            </a:r>
            <a:endParaRPr lang="zh-TW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  <a:buNone/>
              <a:defRPr/>
            </a:pPr>
            <a:endParaRPr lang="zh-TW" alt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  <a:buNone/>
              <a:defRPr/>
            </a:pPr>
            <a:r>
              <a:rPr lang="zh-TW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      </a:t>
            </a:r>
          </a:p>
          <a:p>
            <a:pPr>
              <a:spcBef>
                <a:spcPct val="50000"/>
              </a:spcBef>
              <a:buNone/>
              <a:defRPr/>
            </a:pPr>
            <a:endParaRPr lang="zh-TW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90071A4C-49BB-4191-BDB4-8FF7730BA0C4}"/>
              </a:ext>
            </a:extLst>
          </p:cNvPr>
          <p:cNvSpPr txBox="1">
            <a:spLocks/>
          </p:cNvSpPr>
          <p:nvPr/>
        </p:nvSpPr>
        <p:spPr bwMode="auto">
          <a:xfrm>
            <a:off x="585216" y="1155456"/>
            <a:ext cx="10954512" cy="5158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800" indent="-30480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教育部補助委辦計畫核銷截止日</a:t>
            </a:r>
            <a:endParaRPr lang="en-US" altLang="zh-TW" sz="28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請於</a:t>
            </a:r>
            <a:r>
              <a:rPr lang="zh-TW" altLang="en-US" sz="2800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計畫截止日前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重新檢視計畫經費支出項目內容</a:t>
            </a:r>
            <a:endParaRPr lang="en-US" altLang="zh-TW" sz="2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None/>
              <a:defRPr/>
            </a:pP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一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 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符合相關補助規定  </a:t>
            </a:r>
            <a:endParaRPr lang="en-US" altLang="zh-TW" sz="2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None/>
              <a:defRPr/>
            </a:pP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二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800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是否有結餘款須繳回</a:t>
            </a:r>
            <a:endParaRPr lang="en-US" altLang="zh-TW" sz="2800" b="1" dirty="0">
              <a:solidFill>
                <a:srgbClr val="C00000"/>
              </a:solidFill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36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如有結餘款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，請於</a:t>
            </a:r>
            <a:r>
              <a:rPr lang="zh-TW" altLang="en-US" sz="2800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計畫截止日前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編製</a:t>
            </a:r>
            <a:r>
              <a:rPr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「收支結算表」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  <a:defRPr/>
            </a:pPr>
            <a:r>
              <a:rPr lang="en-US" altLang="zh-TW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zh-TW" altLang="en-US" sz="28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「支出憑證黏貼單」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送至會計處</a:t>
            </a:r>
            <a:endParaRPr lang="en-US" altLang="zh-TW" sz="2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36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年度計畫結案截止日為</a:t>
            </a: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12/31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，請於</a:t>
            </a:r>
            <a:r>
              <a:rPr lang="en-US" altLang="zh-TW" sz="2800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12/10</a:t>
            </a:r>
            <a:r>
              <a:rPr lang="zh-TW" altLang="en-US" sz="2800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前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將支出憑證黏貼單紙本</a:t>
            </a:r>
            <a:r>
              <a:rPr lang="en-US" altLang="zh-TW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完備相關文件</a:t>
            </a: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送達會計處</a:t>
            </a:r>
            <a:endParaRPr lang="en-US" altLang="zh-TW" sz="28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None/>
              <a:defRPr/>
            </a:pPr>
            <a:endParaRPr lang="en-US" altLang="zh-TW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None/>
              <a:defRPr/>
            </a:pPr>
            <a:endParaRPr lang="en-US" altLang="zh-TW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None/>
              <a:defRPr/>
            </a:pPr>
            <a:endParaRPr lang="en-US" altLang="zh-TW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None/>
              <a:defRPr/>
            </a:pPr>
            <a:endParaRPr lang="en-US" altLang="zh-TW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B4D8CD94-F5E6-446B-B79A-918445B2C449}"/>
              </a:ext>
            </a:extLst>
          </p:cNvPr>
          <p:cNvSpPr txBox="1">
            <a:spLocks/>
          </p:cNvSpPr>
          <p:nvPr/>
        </p:nvSpPr>
        <p:spPr bwMode="auto">
          <a:xfrm>
            <a:off x="12702" y="12700"/>
            <a:ext cx="12192000" cy="1076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六、</a:t>
            </a: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教育部補助款核銷注意事項</a:t>
            </a:r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(2/3)</a:t>
            </a:r>
            <a:endParaRPr lang="zh-TW" altLang="en-US" sz="28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453534F8-A09F-0609-44B3-E2111C7873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39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FA7C9EF3-C73C-42DF-A69C-38A7353102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94630" y="829734"/>
            <a:ext cx="9000370" cy="14374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2390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2658CF-6633-7DF1-B5CE-284A2834E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Rectangle 119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3" name="Rectangle 4">
            <a:extLst>
              <a:ext uri="{FF2B5EF4-FFF2-40B4-BE49-F238E27FC236}">
                <a16:creationId xmlns:a16="http://schemas.microsoft.com/office/drawing/2014/main" id="{019AEFFF-516E-5C93-383F-AD78A76FB524}"/>
              </a:ext>
            </a:extLst>
          </p:cNvPr>
          <p:cNvSpPr txBox="1"/>
          <p:nvPr/>
        </p:nvSpPr>
        <p:spPr>
          <a:xfrm>
            <a:off x="556532" y="643467"/>
            <a:ext cx="11210925" cy="7448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4000">
                <a:latin typeface="Baoli TC Regular"/>
                <a:ea typeface="Baoli TC Regular"/>
                <a:cs typeface="Baoli TC Regular"/>
                <a:sym typeface="Baoli TC Regular"/>
              </a:defRPr>
            </a:pPr>
            <a:r>
              <a:rPr lang="zh-TW" altLang="en-US" sz="3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校務行政系統功能</a:t>
            </a:r>
            <a:r>
              <a:rPr lang="en-US" altLang="zh-TW" sz="3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</a:t>
            </a:r>
            <a:r>
              <a:rPr lang="zh-TW" altLang="en-US" sz="3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學生可查詢歷年學雜費繳費狀況</a:t>
            </a:r>
            <a:endParaRPr lang="en-US" sz="3200" b="1" kern="1200" dirty="0">
              <a:solidFill>
                <a:schemeClr val="bg1"/>
              </a:solidFill>
              <a:latin typeface="+mj-lt"/>
              <a:ea typeface="+mj-ea"/>
              <a:cs typeface="+mj-cs"/>
              <a:sym typeface="Hannotate TC Bold"/>
            </a:endParaRPr>
          </a:p>
        </p:txBody>
      </p:sp>
      <p:pic>
        <p:nvPicPr>
          <p:cNvPr id="9" name="圖片 8" descr="一張含有 文字, 螢幕擷取畫面, 軟體, 電腦圖示 的圖片&#10;&#10;AI 產生的內容可能不正確。">
            <a:extLst>
              <a:ext uri="{FF2B5EF4-FFF2-40B4-BE49-F238E27FC236}">
                <a16:creationId xmlns:a16="http://schemas.microsoft.com/office/drawing/2014/main" id="{12419E66-5223-C3E7-EC0D-46A6E8B04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77" y="1674281"/>
            <a:ext cx="11087100" cy="4387817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2D5A3D92-F62F-D4FA-F0C9-5B4BF2AAE2B3}"/>
              </a:ext>
            </a:extLst>
          </p:cNvPr>
          <p:cNvSpPr/>
          <p:nvPr/>
        </p:nvSpPr>
        <p:spPr>
          <a:xfrm>
            <a:off x="552450" y="2319688"/>
            <a:ext cx="1180097" cy="29838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ADC8E93-32E2-51C7-C542-0592B9D6EE60}"/>
              </a:ext>
            </a:extLst>
          </p:cNvPr>
          <p:cNvSpPr/>
          <p:nvPr/>
        </p:nvSpPr>
        <p:spPr>
          <a:xfrm>
            <a:off x="621723" y="3718998"/>
            <a:ext cx="1180097" cy="29838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A533207-0CE6-A22A-4082-245D030249A5}"/>
              </a:ext>
            </a:extLst>
          </p:cNvPr>
          <p:cNvSpPr/>
          <p:nvPr/>
        </p:nvSpPr>
        <p:spPr>
          <a:xfrm>
            <a:off x="631319" y="4741356"/>
            <a:ext cx="1180097" cy="29838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52FA205-A8F1-4D7E-A2D5-5627C2F455A5}"/>
              </a:ext>
            </a:extLst>
          </p:cNvPr>
          <p:cNvSpPr txBox="1"/>
          <p:nvPr/>
        </p:nvSpPr>
        <p:spPr>
          <a:xfrm>
            <a:off x="2172513" y="5693766"/>
            <a:ext cx="9294063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請學務處協助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與學生相關會議中大力宣導！謝謝！</a:t>
            </a:r>
          </a:p>
        </p:txBody>
      </p:sp>
      <p:sp>
        <p:nvSpPr>
          <p:cNvPr id="2" name="星形: 五角 1">
            <a:extLst>
              <a:ext uri="{FF2B5EF4-FFF2-40B4-BE49-F238E27FC236}">
                <a16:creationId xmlns:a16="http://schemas.microsoft.com/office/drawing/2014/main" id="{954D886B-E8F7-4652-86C1-DE2A890EFA71}"/>
              </a:ext>
            </a:extLst>
          </p:cNvPr>
          <p:cNvSpPr/>
          <p:nvPr/>
        </p:nvSpPr>
        <p:spPr>
          <a:xfrm>
            <a:off x="2172513" y="5083176"/>
            <a:ext cx="822960" cy="649224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E6A31897-41BB-A76C-30BF-262852F06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68448" y="6479832"/>
            <a:ext cx="609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fld id="{5708CD6F-4C6C-4C88-B490-04736F05553E}" type="slidenum">
              <a:rPr lang="zh-TW" altLang="en-US" sz="1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t>4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6299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002DD66E-1610-165A-0DCF-52165C40E7AA}"/>
              </a:ext>
            </a:extLst>
          </p:cNvPr>
          <p:cNvSpPr txBox="1"/>
          <p:nvPr/>
        </p:nvSpPr>
        <p:spPr>
          <a:xfrm>
            <a:off x="713232" y="1669313"/>
            <a:ext cx="10296144" cy="451033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457200" indent="-457200" eaLnBrk="0" fontAlgn="base" hangingPunct="0">
              <a:lnSpc>
                <a:spcPts val="36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n"/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結報期限：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計畫核定執行期間屆滿後</a:t>
            </a:r>
            <a:r>
              <a:rPr lang="zh-TW" altLang="en-US" sz="2400" b="1" dirty="0"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二個月內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，由執行單位自行檢附相關資料辦理結報事宜。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eaLnBrk="0" fontAlgn="base" hangingPunct="0">
              <a:lnSpc>
                <a:spcPts val="36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n"/>
              <a:defRPr/>
            </a:pPr>
            <a:r>
              <a:rPr lang="zh-TW" altLang="en-US" sz="28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檢附文件：</a:t>
            </a:r>
            <a:endParaRPr lang="en-US" altLang="zh-TW" sz="28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ts val="3600"/>
              </a:lnSpc>
              <a:buClr>
                <a:srgbClr val="C0504D">
                  <a:lumMod val="75000"/>
                </a:srgbClr>
              </a:buClr>
              <a:defRPr/>
            </a:pP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備函向教育部申請計畫結案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ts val="3600"/>
              </a:lnSpc>
              <a:buClr>
                <a:srgbClr val="C0504D">
                  <a:lumMod val="75000"/>
                </a:srgbClr>
              </a:buClr>
              <a:defRPr/>
            </a:pP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計畫項目經費核定文件</a:t>
            </a:r>
            <a:endParaRPr lang="en-US" altLang="zh-TW" sz="24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0" fontAlgn="base" hangingPunct="0">
              <a:lnSpc>
                <a:spcPts val="3600"/>
              </a:lnSpc>
              <a:buClr>
                <a:srgbClr val="C0504D">
                  <a:lumMod val="75000"/>
                </a:srgbClr>
              </a:buClr>
              <a:defRPr/>
            </a:pP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經費收支結算表</a:t>
            </a:r>
            <a:r>
              <a:rPr lang="en-US" altLang="zh-TW" sz="2400" b="1" dirty="0">
                <a:solidFill>
                  <a:srgbClr val="7030A0"/>
                </a:solidFill>
                <a:highlight>
                  <a:srgbClr val="00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7030A0"/>
                </a:solidFill>
                <a:highlight>
                  <a:srgbClr val="00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詳下頁範例</a:t>
            </a:r>
            <a:r>
              <a:rPr lang="en-US" altLang="zh-TW" sz="2400" b="1" dirty="0">
                <a:solidFill>
                  <a:srgbClr val="7030A0"/>
                </a:solidFill>
                <a:highlight>
                  <a:srgbClr val="00FFFF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eaLnBrk="0" fontAlgn="base" hangingPunct="0">
              <a:lnSpc>
                <a:spcPts val="3600"/>
              </a:lnSpc>
              <a:buClr>
                <a:srgbClr val="C0504D">
                  <a:lumMod val="75000"/>
                </a:srgbClr>
              </a:buClr>
              <a:defRPr/>
            </a:pP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成果報告 </a:t>
            </a:r>
          </a:p>
          <a:p>
            <a:pPr marL="342900" indent="-342900" eaLnBrk="0" fontAlgn="base" hangingPunct="0">
              <a:lnSpc>
                <a:spcPts val="3600"/>
              </a:lnSpc>
              <a:spcBef>
                <a:spcPts val="1200"/>
              </a:spcBef>
              <a:buClr>
                <a:schemeClr val="tx1"/>
              </a:buClr>
              <a:buFont typeface="Wingdings" panose="05000000000000000000" pitchFamily="2" charset="2"/>
              <a:buChar char="n"/>
              <a:defRPr/>
            </a:pP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教育部來函同意結案應將</a:t>
            </a:r>
            <a:r>
              <a:rPr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同意函影本</a:t>
            </a:r>
            <a:r>
              <a:rPr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倘有餘款繳回時，其</a:t>
            </a:r>
            <a:r>
              <a:rPr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收據正本</a:t>
            </a:r>
            <a:r>
              <a:rPr lang="en-US" altLang="zh-TW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交由</a:t>
            </a:r>
            <a:r>
              <a:rPr lang="zh-TW" altLang="en-US" sz="2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會計處</a:t>
            </a:r>
            <a:r>
              <a:rPr lang="zh-TW" altLang="en-US" sz="2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留存備查</a:t>
            </a:r>
            <a:endParaRPr lang="en-US" altLang="zh-TW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1040104-9CD9-CBD3-7F6F-92530BDAC024}"/>
              </a:ext>
            </a:extLst>
          </p:cNvPr>
          <p:cNvSpPr txBox="1"/>
          <p:nvPr/>
        </p:nvSpPr>
        <p:spPr>
          <a:xfrm>
            <a:off x="493776" y="1115315"/>
            <a:ext cx="9555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教育部補助及委辦經費核撥結報作業要點 </a:t>
            </a:r>
            <a:r>
              <a:rPr lang="en-US" altLang="zh-TW" sz="3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摘錄</a:t>
            </a:r>
            <a:r>
              <a:rPr lang="en-US" altLang="zh-TW" sz="3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0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8708062D-1DB4-49C7-94CB-67A49C587DD9}"/>
              </a:ext>
            </a:extLst>
          </p:cNvPr>
          <p:cNvSpPr txBox="1">
            <a:spLocks/>
          </p:cNvSpPr>
          <p:nvPr/>
        </p:nvSpPr>
        <p:spPr bwMode="auto">
          <a:xfrm>
            <a:off x="510" y="6776"/>
            <a:ext cx="12192000" cy="1076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六、</a:t>
            </a: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教育部補助款核銷注意事項</a:t>
            </a:r>
            <a:r>
              <a:rPr lang="en-US" altLang="zh-TW" sz="2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(3/3)</a:t>
            </a:r>
            <a:endParaRPr lang="zh-TW" altLang="en-US" sz="28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1">
            <a:extLst>
              <a:ext uri="{FF2B5EF4-FFF2-40B4-BE49-F238E27FC236}">
                <a16:creationId xmlns:a16="http://schemas.microsoft.com/office/drawing/2014/main" id="{EBDD3DD3-BB11-8683-858F-EB122E6951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40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Line 4">
            <a:extLst>
              <a:ext uri="{FF2B5EF4-FFF2-40B4-BE49-F238E27FC236}">
                <a16:creationId xmlns:a16="http://schemas.microsoft.com/office/drawing/2014/main" id="{3D67EA9D-184A-4001-B5DB-AC12F67012B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7762" y="820370"/>
            <a:ext cx="8678637" cy="51697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08959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027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教育部補</a:t>
            </a:r>
            <a:r>
              <a:rPr lang="en-US" altLang="zh-TW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捐</a:t>
            </a:r>
            <a:r>
              <a:rPr lang="en-US" altLang="zh-TW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助經費收支結算表範例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4" t="13857" r="15278" b="5328"/>
          <a:stretch/>
        </p:blipFill>
        <p:spPr bwMode="auto">
          <a:xfrm>
            <a:off x="1621476" y="1204912"/>
            <a:ext cx="8774113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7010400" y="838200"/>
            <a:ext cx="3468316" cy="1569660"/>
          </a:xfrm>
          <a:prstGeom prst="rect">
            <a:avLst/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1600" b="1" dirty="0"/>
              <a:t>教育部核定金額</a:t>
            </a:r>
            <a:r>
              <a:rPr lang="en-US" altLang="zh-TW" sz="1600" b="1" dirty="0"/>
              <a:t>203</a:t>
            </a:r>
            <a:r>
              <a:rPr lang="zh-TW" altLang="en-US" sz="1600" b="1" dirty="0"/>
              <a:t>萬，補助金額</a:t>
            </a:r>
            <a:r>
              <a:rPr lang="en-US" altLang="zh-TW" sz="1600" b="1" dirty="0"/>
              <a:t>710,500</a:t>
            </a:r>
            <a:r>
              <a:rPr lang="zh-TW" altLang="en-US" sz="1600" b="1" dirty="0"/>
              <a:t>元</a:t>
            </a:r>
            <a:endParaRPr lang="en-US" altLang="zh-TW" sz="1600" b="1" dirty="0"/>
          </a:p>
          <a:p>
            <a:r>
              <a:rPr lang="zh-TW" altLang="en-US" sz="1600" b="1" dirty="0"/>
              <a:t>補助比率</a:t>
            </a:r>
            <a:r>
              <a:rPr lang="en-US" altLang="zh-TW" sz="1600" b="1" dirty="0"/>
              <a:t>:710,500÷2,030,000=35%</a:t>
            </a:r>
          </a:p>
          <a:p>
            <a:r>
              <a:rPr lang="zh-TW" altLang="en-US" sz="1600" b="1" dirty="0"/>
              <a:t>實支總額</a:t>
            </a:r>
            <a:r>
              <a:rPr lang="en-US" altLang="zh-TW" sz="1600" b="1" dirty="0"/>
              <a:t>:2,009,641</a:t>
            </a:r>
          </a:p>
          <a:p>
            <a:r>
              <a:rPr lang="zh-TW" altLang="en-US" sz="1600" b="1" dirty="0"/>
              <a:t>計畫結餘款</a:t>
            </a:r>
            <a:r>
              <a:rPr lang="en-US" altLang="zh-TW" sz="1600" b="1" dirty="0"/>
              <a:t>:203</a:t>
            </a:r>
            <a:r>
              <a:rPr lang="zh-TW" altLang="en-US" sz="1600" b="1" dirty="0"/>
              <a:t>萬</a:t>
            </a:r>
            <a:r>
              <a:rPr lang="en-US" altLang="zh-TW" sz="1600" b="1" dirty="0"/>
              <a:t>-2,009,641=20,359</a:t>
            </a:r>
          </a:p>
          <a:p>
            <a:r>
              <a:rPr lang="zh-TW" altLang="en-US" sz="1600" b="1" dirty="0"/>
              <a:t>應繳回教育部</a:t>
            </a:r>
            <a:r>
              <a:rPr lang="en-US" altLang="zh-TW" sz="1600" b="1" dirty="0"/>
              <a:t>:20,359</a:t>
            </a:r>
            <a:r>
              <a:rPr lang="zh-TW" altLang="en-US" sz="1600" b="1" dirty="0"/>
              <a:t>元</a:t>
            </a:r>
            <a:r>
              <a:rPr lang="en-US" altLang="zh-TW" sz="1600" b="1" dirty="0"/>
              <a:t>×35%=7,126</a:t>
            </a:r>
            <a:r>
              <a:rPr lang="zh-TW" altLang="en-US" sz="1600" b="1" dirty="0"/>
              <a:t>元</a:t>
            </a:r>
          </a:p>
        </p:txBody>
      </p:sp>
      <p:sp>
        <p:nvSpPr>
          <p:cNvPr id="9" name="圓角矩形圖說文字 8"/>
          <p:cNvSpPr/>
          <p:nvPr/>
        </p:nvSpPr>
        <p:spPr>
          <a:xfrm>
            <a:off x="7086600" y="4338935"/>
            <a:ext cx="3392116" cy="1219200"/>
          </a:xfrm>
          <a:prstGeom prst="wedgeRoundRectCallout">
            <a:avLst>
              <a:gd name="adj1" fmla="val -61768"/>
              <a:gd name="adj2" fmla="val -53290"/>
              <a:gd name="adj3" fmla="val 16667"/>
            </a:avLst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1600" b="1" dirty="0">
                <a:solidFill>
                  <a:schemeClr val="tx1"/>
                </a:solidFill>
              </a:rPr>
              <a:t>分攤金額</a:t>
            </a:r>
            <a:r>
              <a:rPr lang="en-US" altLang="zh-TW" sz="1600" b="1" dirty="0">
                <a:solidFill>
                  <a:schemeClr val="tx1"/>
                </a:solidFill>
              </a:rPr>
              <a:t>:</a:t>
            </a:r>
            <a:r>
              <a:rPr lang="zh-TW" altLang="en-US" sz="1600" b="1" dirty="0">
                <a:solidFill>
                  <a:schemeClr val="tx1"/>
                </a:solidFill>
              </a:rPr>
              <a:t>實支總額*補助比率</a:t>
            </a:r>
            <a:endParaRPr lang="en-US" altLang="zh-TW" sz="1600" b="1" dirty="0">
              <a:solidFill>
                <a:schemeClr val="tx1"/>
              </a:solidFill>
            </a:endParaRPr>
          </a:p>
          <a:p>
            <a:pPr lvl="0"/>
            <a:r>
              <a:rPr lang="zh-TW" altLang="en-US" sz="1600" b="1" dirty="0">
                <a:solidFill>
                  <a:srgbClr val="FF0000"/>
                </a:solidFill>
              </a:rPr>
              <a:t>教育部：</a:t>
            </a:r>
            <a:r>
              <a:rPr lang="en-US" altLang="zh-TW" sz="1600" b="1" dirty="0">
                <a:solidFill>
                  <a:schemeClr val="tx1"/>
                </a:solidFill>
              </a:rPr>
              <a:t>2,009,641×35%=703,374</a:t>
            </a:r>
          </a:p>
          <a:p>
            <a:pPr lvl="0"/>
            <a:r>
              <a:rPr lang="zh-TW" altLang="en-US" sz="1600" b="1" dirty="0">
                <a:solidFill>
                  <a:srgbClr val="FF0000"/>
                </a:solidFill>
              </a:rPr>
              <a:t>學校自籌款：</a:t>
            </a:r>
            <a:r>
              <a:rPr lang="en-US" altLang="zh-TW" sz="1600" b="1" dirty="0">
                <a:solidFill>
                  <a:schemeClr val="tx1"/>
                </a:solidFill>
              </a:rPr>
              <a:t>2,009,641-703,374=1,306,267</a:t>
            </a:r>
          </a:p>
        </p:txBody>
      </p:sp>
      <p:sp>
        <p:nvSpPr>
          <p:cNvPr id="10" name="矩形 9"/>
          <p:cNvSpPr/>
          <p:nvPr/>
        </p:nvSpPr>
        <p:spPr>
          <a:xfrm>
            <a:off x="6227885" y="4080548"/>
            <a:ext cx="457200" cy="3419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D58DC5F-11CB-4F71-B1DF-47F36C5C8AD9}"/>
              </a:ext>
            </a:extLst>
          </p:cNvPr>
          <p:cNvSpPr txBox="1"/>
          <p:nvPr/>
        </p:nvSpPr>
        <p:spPr>
          <a:xfrm>
            <a:off x="3912577" y="5634335"/>
            <a:ext cx="58674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教育部補助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710,500-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繳回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7,126=703,374</a:t>
            </a:r>
          </a:p>
          <a:p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學校自籌   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實支金額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2,009,641-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教育部補助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703,374=1,306,267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6E500D13-6FD8-401E-B9AA-B793829C449E}"/>
              </a:ext>
            </a:extLst>
          </p:cNvPr>
          <p:cNvSpPr/>
          <p:nvPr/>
        </p:nvSpPr>
        <p:spPr>
          <a:xfrm>
            <a:off x="7086600" y="3276600"/>
            <a:ext cx="2057400" cy="381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3732415" y="2950676"/>
            <a:ext cx="2528721" cy="276999"/>
          </a:xfrm>
          <a:prstGeom prst="rect">
            <a:avLst/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需依補助機關規定，至小數第</a:t>
            </a:r>
            <a:r>
              <a:rPr lang="en-US" altLang="zh-TW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6340106" y="2941828"/>
            <a:ext cx="2687515" cy="276999"/>
          </a:xfrm>
          <a:prstGeom prst="rect">
            <a:avLst/>
          </a:prstGeom>
          <a:solidFill>
            <a:srgbClr val="FFFF00"/>
          </a:solidFill>
          <a:ln w="28575"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依補助機關規定，採個別或合計計算</a:t>
            </a:r>
          </a:p>
        </p:txBody>
      </p:sp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405FF625-BC32-F474-C0FF-D08F90DB7E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41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8694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2">
            <a:extLst>
              <a:ext uri="{FF2B5EF4-FFF2-40B4-BE49-F238E27FC236}">
                <a16:creationId xmlns:a16="http://schemas.microsoft.com/office/drawing/2014/main" id="{D6477492-58BD-423B-B810-1419A80EB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955" y="1515772"/>
            <a:ext cx="7253654" cy="389934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C256DE7-FE3A-5858-8374-65B386420D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42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781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561960F-435D-424C-B545-4E0D18B9B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032" y="2251489"/>
            <a:ext cx="598593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本報告到此結束</a:t>
            </a:r>
            <a:endParaRPr kumimoji="0" lang="en-US" altLang="zh-TW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感謝聆聽</a:t>
            </a:r>
            <a:endParaRPr kumimoji="0" lang="en-US" altLang="zh-TW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7B2855D-2FDC-0C61-4403-87A0DC15E8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43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340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1134269" y="923751"/>
            <a:ext cx="6110287" cy="61417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201738" y="244178"/>
            <a:ext cx="59753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zh-TW" altLang="en-US" sz="4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請購狀態查詢</a:t>
            </a:r>
            <a:r>
              <a:rPr lang="en-US" altLang="zh-TW" sz="4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內外部用</a:t>
            </a:r>
            <a:r>
              <a:rPr lang="en-US" altLang="zh-TW" sz="4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44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063750" y="1628775"/>
            <a:ext cx="8064500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zh-TW" altLang="en-US" sz="2800">
                <a:solidFill>
                  <a:srgbClr val="000000"/>
                </a:solidFill>
              </a:rPr>
              <a:t>  </a:t>
            </a:r>
            <a:endParaRPr lang="zh-TW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  <a:buNone/>
              <a:defRPr/>
            </a:pPr>
            <a:endParaRPr lang="zh-TW" alt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>
              <a:spcBef>
                <a:spcPct val="50000"/>
              </a:spcBef>
              <a:buNone/>
              <a:defRPr/>
            </a:pPr>
            <a:r>
              <a:rPr lang="zh-TW" alt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              </a:t>
            </a:r>
          </a:p>
          <a:p>
            <a:pPr>
              <a:spcBef>
                <a:spcPct val="50000"/>
              </a:spcBef>
              <a:buNone/>
              <a:defRPr/>
            </a:pPr>
            <a:endParaRPr lang="zh-TW" altLang="en-US" sz="2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90071A4C-49BB-4191-BDB4-8FF7730BA0C4}"/>
              </a:ext>
            </a:extLst>
          </p:cNvPr>
          <p:cNvSpPr txBox="1">
            <a:spLocks/>
          </p:cNvSpPr>
          <p:nvPr/>
        </p:nvSpPr>
        <p:spPr bwMode="auto">
          <a:xfrm>
            <a:off x="1092201" y="1011237"/>
            <a:ext cx="10320866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800" indent="-30480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Font typeface="Wingdings" panose="05000000000000000000" pitchFamily="2" charset="2"/>
              <a:buChar char="n"/>
              <a:defRPr/>
            </a:pPr>
            <a:r>
              <a:rPr lang="zh-TW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帳務</a:t>
            </a:r>
            <a:r>
              <a:rPr lang="en-US" altLang="zh-TW" sz="2800" b="1" dirty="0">
                <a:solidFill>
                  <a:srgbClr val="0000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匯款</a:t>
            </a:r>
            <a:r>
              <a:rPr lang="en-US" altLang="zh-TW" sz="2800" b="1" dirty="0">
                <a:solidFill>
                  <a:srgbClr val="0000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800" b="1" dirty="0">
                <a:solidFill>
                  <a:srgbClr val="0000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線上查詢  </a:t>
            </a:r>
            <a:r>
              <a:rPr lang="zh-TW" altLang="en-US" sz="2800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學校首頁</a:t>
            </a:r>
            <a:r>
              <a:rPr lang="en-US" altLang="zh-TW" sz="2800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2800" b="1" dirty="0">
                <a:solidFill>
                  <a:srgbClr val="C00000"/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出納帳務匯款線上查詢</a:t>
            </a:r>
            <a:endParaRPr lang="en-US" altLang="zh-TW" sz="2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00050" lvl="1" indent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None/>
              <a:defRPr/>
            </a:pPr>
            <a:endParaRPr lang="en-US" altLang="zh-TW" sz="20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00050" lvl="1" indent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None/>
              <a:defRPr/>
            </a:pPr>
            <a:endParaRPr lang="en-US" altLang="zh-TW" sz="20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00050" lvl="1" indent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None/>
              <a:defRPr/>
            </a:pPr>
            <a:endParaRPr lang="en-US" altLang="zh-TW" sz="2000" b="1" u="sng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00050" lvl="1" indent="0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>
                <a:srgbClr val="C0504D">
                  <a:lumMod val="75000"/>
                </a:srgbClr>
              </a:buClr>
              <a:buNone/>
              <a:defRPr/>
            </a:pPr>
            <a:endParaRPr lang="en-US" altLang="zh-TW" sz="2000" b="1" u="sng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投影片編號版面配置區 1"/>
          <p:cNvSpPr txBox="1">
            <a:spLocks noChangeArrowheads="1"/>
          </p:cNvSpPr>
          <p:nvPr/>
        </p:nvSpPr>
        <p:spPr bwMode="auto">
          <a:xfrm>
            <a:off x="11324479" y="6492875"/>
            <a:ext cx="609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8pPr>
            <a:lvl9pPr marL="3886200" indent="-228600" algn="l" defTabSz="4572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5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2">
            <a:extLst>
              <a:ext uri="{FF2B5EF4-FFF2-40B4-BE49-F238E27FC236}">
                <a16:creationId xmlns:a16="http://schemas.microsoft.com/office/drawing/2014/main" id="{5932DB6B-4134-4B25-908E-1979A6FB9207}"/>
              </a:ext>
            </a:extLst>
          </p:cNvPr>
          <p:cNvSpPr/>
          <p:nvPr/>
        </p:nvSpPr>
        <p:spPr>
          <a:xfrm>
            <a:off x="6186711" y="5249586"/>
            <a:ext cx="3131169" cy="1364236"/>
          </a:xfrm>
          <a:prstGeom prst="roundRect">
            <a:avLst>
              <a:gd name="adj" fmla="val 7849"/>
            </a:avLst>
          </a:prstGeom>
          <a:solidFill>
            <a:sysClr val="window" lastClr="FFFFFF">
              <a:alpha val="50000"/>
            </a:sysClr>
          </a:solidFill>
          <a:ln w="38100" cap="flat" cmpd="sng" algn="ctr">
            <a:solidFill>
              <a:srgbClr val="2395A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付款日期於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月份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以後可利用此網頁進行帳務線上查詢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Rounded Rectangle 4">
            <a:extLst>
              <a:ext uri="{FF2B5EF4-FFF2-40B4-BE49-F238E27FC236}">
                <a16:creationId xmlns:a16="http://schemas.microsoft.com/office/drawing/2014/main" id="{092E9B82-BBB6-432C-8D55-AC69D6DD39D5}"/>
              </a:ext>
            </a:extLst>
          </p:cNvPr>
          <p:cNvSpPr/>
          <p:nvPr/>
        </p:nvSpPr>
        <p:spPr>
          <a:xfrm>
            <a:off x="5961565" y="4928476"/>
            <a:ext cx="1573712" cy="464075"/>
          </a:xfrm>
          <a:prstGeom prst="roundRect">
            <a:avLst>
              <a:gd name="adj" fmla="val 50000"/>
            </a:avLst>
          </a:prstGeom>
          <a:solidFill>
            <a:srgbClr val="2395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286">
              <a:defRPr/>
            </a:pPr>
            <a:endParaRPr lang="ko-KR" altLang="en-US" sz="2700" kern="0">
              <a:solidFill>
                <a:prstClr val="white"/>
              </a:solidFill>
              <a:latin typeface="Arial"/>
              <a:ea typeface="Arial Unicode M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110288" y="4955618"/>
            <a:ext cx="1350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 dirty="0">
                <a:solidFill>
                  <a:srgbClr val="FFCC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查詢時點</a:t>
            </a:r>
          </a:p>
        </p:txBody>
      </p:sp>
      <p:sp>
        <p:nvSpPr>
          <p:cNvPr id="21" name="Rounded Rectangle 2">
            <a:extLst>
              <a:ext uri="{FF2B5EF4-FFF2-40B4-BE49-F238E27FC236}">
                <a16:creationId xmlns:a16="http://schemas.microsoft.com/office/drawing/2014/main" id="{5932DB6B-4134-4B25-908E-1979A6FB9207}"/>
              </a:ext>
            </a:extLst>
          </p:cNvPr>
          <p:cNvSpPr/>
          <p:nvPr/>
        </p:nvSpPr>
        <p:spPr>
          <a:xfrm>
            <a:off x="1201738" y="5280010"/>
            <a:ext cx="4203640" cy="1396214"/>
          </a:xfrm>
          <a:prstGeom prst="roundRect">
            <a:avLst>
              <a:gd name="adj" fmla="val 7849"/>
            </a:avLst>
          </a:prstGeom>
          <a:solidFill>
            <a:sysClr val="window" lastClr="FFFFFF">
              <a:alpha val="50000"/>
            </a:sysClr>
          </a:solidFill>
          <a:ln w="38100" cap="flat" cmpd="sng" algn="ctr">
            <a:solidFill>
              <a:srgbClr val="2395A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會計切立傳票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：會計處作業進行中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出納作業中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：出納組作業進行中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已支付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：總務處出納組已付款</a:t>
            </a:r>
          </a:p>
        </p:txBody>
      </p:sp>
      <p:sp>
        <p:nvSpPr>
          <p:cNvPr id="23" name="Rounded Rectangle 4">
            <a:extLst>
              <a:ext uri="{FF2B5EF4-FFF2-40B4-BE49-F238E27FC236}">
                <a16:creationId xmlns:a16="http://schemas.microsoft.com/office/drawing/2014/main" id="{092E9B82-BBB6-432C-8D55-AC69D6DD39D5}"/>
              </a:ext>
            </a:extLst>
          </p:cNvPr>
          <p:cNvSpPr/>
          <p:nvPr/>
        </p:nvSpPr>
        <p:spPr>
          <a:xfrm>
            <a:off x="1092201" y="4955267"/>
            <a:ext cx="1573712" cy="464075"/>
          </a:xfrm>
          <a:prstGeom prst="roundRect">
            <a:avLst>
              <a:gd name="adj" fmla="val 50000"/>
            </a:avLst>
          </a:prstGeom>
          <a:solidFill>
            <a:srgbClr val="2395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286">
              <a:defRPr/>
            </a:pPr>
            <a:endParaRPr lang="ko-KR" altLang="en-US" sz="2700" kern="0">
              <a:solidFill>
                <a:prstClr val="white"/>
              </a:solidFill>
              <a:latin typeface="Arial"/>
              <a:ea typeface="Arial Unicode MS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229703" y="4945148"/>
            <a:ext cx="16036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b="1" dirty="0">
                <a:solidFill>
                  <a:srgbClr val="FFCC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狀態說明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4F2DE56-01F3-49CA-8E33-8E076D859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628775"/>
            <a:ext cx="9185276" cy="3256394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0079CAFB-D6BB-445A-AC2A-19769B6A2C9A}"/>
              </a:ext>
            </a:extLst>
          </p:cNvPr>
          <p:cNvSpPr/>
          <p:nvPr/>
        </p:nvSpPr>
        <p:spPr>
          <a:xfrm>
            <a:off x="2551111" y="2159001"/>
            <a:ext cx="3908955" cy="5757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85F333F-1B0E-474B-BB15-9978F38769DA}"/>
              </a:ext>
            </a:extLst>
          </p:cNvPr>
          <p:cNvSpPr/>
          <p:nvPr/>
        </p:nvSpPr>
        <p:spPr>
          <a:xfrm>
            <a:off x="1229703" y="1912852"/>
            <a:ext cx="729327" cy="29838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453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>
          <a:xfrm>
            <a:off x="2828535" y="1128679"/>
            <a:ext cx="5661174" cy="728740"/>
            <a:chOff x="2828535" y="1691096"/>
            <a:chExt cx="5661174" cy="730806"/>
          </a:xfrm>
        </p:grpSpPr>
        <p:sp>
          <p:nvSpPr>
            <p:cNvPr id="18" name="圓角矩形 6">
              <a:extLst>
                <a:ext uri="{FF2B5EF4-FFF2-40B4-BE49-F238E27FC236}">
                  <a16:creationId xmlns:a16="http://schemas.microsoft.com/office/drawing/2014/main" id="{80DB228B-6609-4C71-85BF-A2FBC8104BA6}"/>
                </a:ext>
              </a:extLst>
            </p:cNvPr>
            <p:cNvSpPr/>
            <p:nvPr/>
          </p:nvSpPr>
          <p:spPr>
            <a:xfrm>
              <a:off x="2828535" y="1691096"/>
              <a:ext cx="5357850" cy="73080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</a:schemeClr>
                </a:gs>
                <a:gs pos="50000">
                  <a:schemeClr val="accent2">
                    <a:lumMod val="20000"/>
                    <a:lumOff val="8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微軟正黑體" panose="020B0604030504040204" pitchFamily="34" charset="-12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06438790-5E58-4273-A0A0-8DF7B10196EB}"/>
                </a:ext>
              </a:extLst>
            </p:cNvPr>
            <p:cNvSpPr/>
            <p:nvPr/>
          </p:nvSpPr>
          <p:spPr>
            <a:xfrm>
              <a:off x="3226730" y="1737978"/>
              <a:ext cx="5262979" cy="6481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600" b="1" dirty="0">
                  <a:solidFill>
                    <a:srgbClr val="0000CC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學年度關帳作業</a:t>
              </a:r>
              <a:r>
                <a:rPr lang="zh-TW" altLang="en-US" sz="3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注意事項</a:t>
              </a:r>
              <a:endParaRPr lang="zh-TW" altLang="en-US" sz="3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637B3D21-1794-4ABC-8D27-C2F80B51C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593" y="39320"/>
            <a:ext cx="7756263" cy="1054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大綱</a:t>
            </a:r>
          </a:p>
        </p:txBody>
      </p:sp>
      <p:grpSp>
        <p:nvGrpSpPr>
          <p:cNvPr id="6" name="群組 5"/>
          <p:cNvGrpSpPr/>
          <p:nvPr/>
        </p:nvGrpSpPr>
        <p:grpSpPr>
          <a:xfrm>
            <a:off x="2534096" y="4547049"/>
            <a:ext cx="6873548" cy="738357"/>
            <a:chOff x="2471345" y="4058243"/>
            <a:chExt cx="6873548" cy="738357"/>
          </a:xfrm>
        </p:grpSpPr>
        <p:grpSp>
          <p:nvGrpSpPr>
            <p:cNvPr id="22" name="群組 9">
              <a:extLst>
                <a:ext uri="{FF2B5EF4-FFF2-40B4-BE49-F238E27FC236}">
                  <a16:creationId xmlns:a16="http://schemas.microsoft.com/office/drawing/2014/main" id="{EA605C0D-D202-4139-9967-25C67A2A0C5A}"/>
                </a:ext>
              </a:extLst>
            </p:cNvPr>
            <p:cNvGrpSpPr/>
            <p:nvPr/>
          </p:nvGrpSpPr>
          <p:grpSpPr>
            <a:xfrm>
              <a:off x="2471345" y="4095677"/>
              <a:ext cx="5715040" cy="700923"/>
              <a:chOff x="1714480" y="1874210"/>
              <a:chExt cx="5715040" cy="700923"/>
            </a:xfrm>
          </p:grpSpPr>
          <p:sp>
            <p:nvSpPr>
              <p:cNvPr id="23" name="圓角矩形 6">
                <a:extLst>
                  <a:ext uri="{FF2B5EF4-FFF2-40B4-BE49-F238E27FC236}">
                    <a16:creationId xmlns:a16="http://schemas.microsoft.com/office/drawing/2014/main" id="{E5776328-61F4-4C39-9491-B28182A17BBC}"/>
                  </a:ext>
                </a:extLst>
              </p:cNvPr>
              <p:cNvSpPr/>
              <p:nvPr/>
            </p:nvSpPr>
            <p:spPr>
              <a:xfrm>
                <a:off x="2071670" y="1874210"/>
                <a:ext cx="5357850" cy="642942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24" name="立方體 23">
                <a:extLst>
                  <a:ext uri="{FF2B5EF4-FFF2-40B4-BE49-F238E27FC236}">
                    <a16:creationId xmlns:a16="http://schemas.microsoft.com/office/drawing/2014/main" id="{499FE1EC-87AD-49D6-9EE0-1FB9A96F6A17}"/>
                  </a:ext>
                </a:extLst>
              </p:cNvPr>
              <p:cNvSpPr/>
              <p:nvPr/>
            </p:nvSpPr>
            <p:spPr>
              <a:xfrm rot="20653607">
                <a:off x="1830199" y="1889309"/>
                <a:ext cx="638168" cy="638109"/>
              </a:xfrm>
              <a:prstGeom prst="cube">
                <a:avLst>
                  <a:gd name="adj" fmla="val 19269"/>
                </a:avLst>
              </a:pr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9F68A6D4-30EE-4FAD-A5D1-9CC8959A05C8}"/>
                  </a:ext>
                </a:extLst>
              </p:cNvPr>
              <p:cNvSpPr txBox="1"/>
              <p:nvPr/>
            </p:nvSpPr>
            <p:spPr>
              <a:xfrm>
                <a:off x="1714480" y="1928802"/>
                <a:ext cx="714380" cy="64633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3600" spc="-3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5</a:t>
                </a:r>
                <a:endParaRPr lang="zh-TW" altLang="en-US" sz="3600" spc="-3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5" name="群組 4"/>
            <p:cNvGrpSpPr/>
            <p:nvPr/>
          </p:nvGrpSpPr>
          <p:grpSpPr>
            <a:xfrm>
              <a:off x="3158584" y="4058243"/>
              <a:ext cx="6186309" cy="683765"/>
              <a:chOff x="3158584" y="4058243"/>
              <a:chExt cx="6186309" cy="683765"/>
            </a:xfrm>
          </p:grpSpPr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122745C8-852F-475B-BE40-A689CAF5FB9F}"/>
                  </a:ext>
                </a:extLst>
              </p:cNvPr>
              <p:cNvSpPr/>
              <p:nvPr/>
            </p:nvSpPr>
            <p:spPr>
              <a:xfrm>
                <a:off x="3226730" y="4095677"/>
                <a:ext cx="30008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34" name="矩形 33">
                <a:extLst>
                  <a:ext uri="{FF2B5EF4-FFF2-40B4-BE49-F238E27FC236}">
                    <a16:creationId xmlns:a16="http://schemas.microsoft.com/office/drawing/2014/main" id="{3FBB2862-61EB-4132-B4EB-1BB43F4082BC}"/>
                  </a:ext>
                </a:extLst>
              </p:cNvPr>
              <p:cNvSpPr/>
              <p:nvPr/>
            </p:nvSpPr>
            <p:spPr>
              <a:xfrm>
                <a:off x="3158584" y="4058243"/>
                <a:ext cx="61863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zh-TW" sz="3600" b="1" dirty="0">
                    <a:solidFill>
                      <a:srgbClr val="00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教育部獎勵補助經費</a:t>
                </a:r>
                <a:r>
                  <a: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提醒事項</a:t>
                </a:r>
              </a:p>
            </p:txBody>
          </p:sp>
        </p:grpSp>
      </p:grpSp>
      <p:grpSp>
        <p:nvGrpSpPr>
          <p:cNvPr id="44" name="群組 43"/>
          <p:cNvGrpSpPr/>
          <p:nvPr/>
        </p:nvGrpSpPr>
        <p:grpSpPr>
          <a:xfrm>
            <a:off x="2521311" y="3728011"/>
            <a:ext cx="5950215" cy="738357"/>
            <a:chOff x="2471345" y="4058243"/>
            <a:chExt cx="5950215" cy="738357"/>
          </a:xfrm>
        </p:grpSpPr>
        <p:grpSp>
          <p:nvGrpSpPr>
            <p:cNvPr id="45" name="群組 9">
              <a:extLst>
                <a:ext uri="{FF2B5EF4-FFF2-40B4-BE49-F238E27FC236}">
                  <a16:creationId xmlns:a16="http://schemas.microsoft.com/office/drawing/2014/main" id="{EA605C0D-D202-4139-9967-25C67A2A0C5A}"/>
                </a:ext>
              </a:extLst>
            </p:cNvPr>
            <p:cNvGrpSpPr/>
            <p:nvPr/>
          </p:nvGrpSpPr>
          <p:grpSpPr>
            <a:xfrm>
              <a:off x="2471345" y="4095677"/>
              <a:ext cx="5715040" cy="700923"/>
              <a:chOff x="1714480" y="1874210"/>
              <a:chExt cx="5715040" cy="700923"/>
            </a:xfrm>
          </p:grpSpPr>
          <p:sp>
            <p:nvSpPr>
              <p:cNvPr id="49" name="圓角矩形 6">
                <a:extLst>
                  <a:ext uri="{FF2B5EF4-FFF2-40B4-BE49-F238E27FC236}">
                    <a16:creationId xmlns:a16="http://schemas.microsoft.com/office/drawing/2014/main" id="{E5776328-61F4-4C39-9491-B28182A17BBC}"/>
                  </a:ext>
                </a:extLst>
              </p:cNvPr>
              <p:cNvSpPr/>
              <p:nvPr/>
            </p:nvSpPr>
            <p:spPr>
              <a:xfrm>
                <a:off x="2071670" y="1874210"/>
                <a:ext cx="5357850" cy="642942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50" name="立方體 49">
                <a:extLst>
                  <a:ext uri="{FF2B5EF4-FFF2-40B4-BE49-F238E27FC236}">
                    <a16:creationId xmlns:a16="http://schemas.microsoft.com/office/drawing/2014/main" id="{499FE1EC-87AD-49D6-9EE0-1FB9A96F6A17}"/>
                  </a:ext>
                </a:extLst>
              </p:cNvPr>
              <p:cNvSpPr/>
              <p:nvPr/>
            </p:nvSpPr>
            <p:spPr>
              <a:xfrm rot="20653607">
                <a:off x="1830199" y="1889309"/>
                <a:ext cx="638168" cy="638109"/>
              </a:xfrm>
              <a:prstGeom prst="cube">
                <a:avLst>
                  <a:gd name="adj" fmla="val 19269"/>
                </a:avLst>
              </a:pr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9F68A6D4-30EE-4FAD-A5D1-9CC8959A05C8}"/>
                  </a:ext>
                </a:extLst>
              </p:cNvPr>
              <p:cNvSpPr txBox="1"/>
              <p:nvPr/>
            </p:nvSpPr>
            <p:spPr>
              <a:xfrm>
                <a:off x="1714480" y="1928802"/>
                <a:ext cx="714380" cy="64633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3600" spc="-3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4</a:t>
                </a:r>
                <a:endParaRPr lang="zh-TW" altLang="en-US" sz="3600" spc="-3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6" name="群組 45"/>
            <p:cNvGrpSpPr/>
            <p:nvPr/>
          </p:nvGrpSpPr>
          <p:grpSpPr>
            <a:xfrm>
              <a:off x="3158581" y="4058243"/>
              <a:ext cx="5262979" cy="683765"/>
              <a:chOff x="3158581" y="4058243"/>
              <a:chExt cx="5262979" cy="683765"/>
            </a:xfrm>
          </p:grpSpPr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122745C8-852F-475B-BE40-A689CAF5FB9F}"/>
                  </a:ext>
                </a:extLst>
              </p:cNvPr>
              <p:cNvSpPr/>
              <p:nvPr/>
            </p:nvSpPr>
            <p:spPr>
              <a:xfrm>
                <a:off x="3226730" y="4095677"/>
                <a:ext cx="30008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3FBB2862-61EB-4132-B4EB-1BB43F4082BC}"/>
                  </a:ext>
                </a:extLst>
              </p:cNvPr>
              <p:cNvSpPr/>
              <p:nvPr/>
            </p:nvSpPr>
            <p:spPr>
              <a:xfrm>
                <a:off x="3158581" y="4058243"/>
                <a:ext cx="526297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3600" b="1" dirty="0">
                    <a:solidFill>
                      <a:srgbClr val="00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教育部學輔計畫</a:t>
                </a:r>
                <a:r>
                  <a: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提醒事項</a:t>
                </a:r>
              </a:p>
            </p:txBody>
          </p:sp>
        </p:grpSp>
      </p:grpSp>
      <p:grpSp>
        <p:nvGrpSpPr>
          <p:cNvPr id="52" name="群組 51"/>
          <p:cNvGrpSpPr/>
          <p:nvPr/>
        </p:nvGrpSpPr>
        <p:grpSpPr>
          <a:xfrm>
            <a:off x="2498240" y="2030581"/>
            <a:ext cx="5715040" cy="738357"/>
            <a:chOff x="2471345" y="4058243"/>
            <a:chExt cx="5715040" cy="738357"/>
          </a:xfrm>
        </p:grpSpPr>
        <p:grpSp>
          <p:nvGrpSpPr>
            <p:cNvPr id="53" name="群組 9">
              <a:extLst>
                <a:ext uri="{FF2B5EF4-FFF2-40B4-BE49-F238E27FC236}">
                  <a16:creationId xmlns:a16="http://schemas.microsoft.com/office/drawing/2014/main" id="{EA605C0D-D202-4139-9967-25C67A2A0C5A}"/>
                </a:ext>
              </a:extLst>
            </p:cNvPr>
            <p:cNvGrpSpPr/>
            <p:nvPr/>
          </p:nvGrpSpPr>
          <p:grpSpPr>
            <a:xfrm>
              <a:off x="2471345" y="4095677"/>
              <a:ext cx="5715040" cy="700923"/>
              <a:chOff x="1714480" y="1874210"/>
              <a:chExt cx="5715040" cy="700923"/>
            </a:xfrm>
          </p:grpSpPr>
          <p:sp>
            <p:nvSpPr>
              <p:cNvPr id="57" name="圓角矩形 6">
                <a:extLst>
                  <a:ext uri="{FF2B5EF4-FFF2-40B4-BE49-F238E27FC236}">
                    <a16:creationId xmlns:a16="http://schemas.microsoft.com/office/drawing/2014/main" id="{E5776328-61F4-4C39-9491-B28182A17BBC}"/>
                  </a:ext>
                </a:extLst>
              </p:cNvPr>
              <p:cNvSpPr/>
              <p:nvPr/>
            </p:nvSpPr>
            <p:spPr>
              <a:xfrm>
                <a:off x="2071670" y="1874210"/>
                <a:ext cx="5357850" cy="642942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58" name="立方體 57">
                <a:extLst>
                  <a:ext uri="{FF2B5EF4-FFF2-40B4-BE49-F238E27FC236}">
                    <a16:creationId xmlns:a16="http://schemas.microsoft.com/office/drawing/2014/main" id="{499FE1EC-87AD-49D6-9EE0-1FB9A96F6A17}"/>
                  </a:ext>
                </a:extLst>
              </p:cNvPr>
              <p:cNvSpPr/>
              <p:nvPr/>
            </p:nvSpPr>
            <p:spPr>
              <a:xfrm rot="20653607">
                <a:off x="1830199" y="1889309"/>
                <a:ext cx="638168" cy="638109"/>
              </a:xfrm>
              <a:prstGeom prst="cube">
                <a:avLst>
                  <a:gd name="adj" fmla="val 19269"/>
                </a:avLst>
              </a:pr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9F68A6D4-30EE-4FAD-A5D1-9CC8959A05C8}"/>
                  </a:ext>
                </a:extLst>
              </p:cNvPr>
              <p:cNvSpPr txBox="1"/>
              <p:nvPr/>
            </p:nvSpPr>
            <p:spPr>
              <a:xfrm>
                <a:off x="1714480" y="1928802"/>
                <a:ext cx="714380" cy="64633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3600" spc="-3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</a:t>
                </a:r>
                <a:endParaRPr lang="zh-TW" altLang="en-US" sz="3600" spc="-3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54" name="群組 53"/>
            <p:cNvGrpSpPr/>
            <p:nvPr/>
          </p:nvGrpSpPr>
          <p:grpSpPr>
            <a:xfrm>
              <a:off x="3167550" y="4058243"/>
              <a:ext cx="3877985" cy="683765"/>
              <a:chOff x="3167550" y="4058243"/>
              <a:chExt cx="3877985" cy="683765"/>
            </a:xfrm>
          </p:grpSpPr>
          <p:sp>
            <p:nvSpPr>
              <p:cNvPr id="55" name="矩形 54">
                <a:extLst>
                  <a:ext uri="{FF2B5EF4-FFF2-40B4-BE49-F238E27FC236}">
                    <a16:creationId xmlns:a16="http://schemas.microsoft.com/office/drawing/2014/main" id="{122745C8-852F-475B-BE40-A689CAF5FB9F}"/>
                  </a:ext>
                </a:extLst>
              </p:cNvPr>
              <p:cNvSpPr/>
              <p:nvPr/>
            </p:nvSpPr>
            <p:spPr>
              <a:xfrm>
                <a:off x="3226730" y="4095677"/>
                <a:ext cx="30008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56" name="矩形 55">
                <a:extLst>
                  <a:ext uri="{FF2B5EF4-FFF2-40B4-BE49-F238E27FC236}">
                    <a16:creationId xmlns:a16="http://schemas.microsoft.com/office/drawing/2014/main" id="{3FBB2862-61EB-4132-B4EB-1BB43F4082BC}"/>
                  </a:ext>
                </a:extLst>
              </p:cNvPr>
              <p:cNvSpPr/>
              <p:nvPr/>
            </p:nvSpPr>
            <p:spPr>
              <a:xfrm>
                <a:off x="3167550" y="4058243"/>
                <a:ext cx="387798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3600" b="1" dirty="0">
                    <a:solidFill>
                      <a:srgbClr val="00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經費核銷</a:t>
                </a:r>
                <a:r>
                  <a: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注意事項</a:t>
                </a:r>
              </a:p>
            </p:txBody>
          </p:sp>
        </p:grpSp>
      </p:grpSp>
      <p:grpSp>
        <p:nvGrpSpPr>
          <p:cNvPr id="60" name="群組 59"/>
          <p:cNvGrpSpPr/>
          <p:nvPr/>
        </p:nvGrpSpPr>
        <p:grpSpPr>
          <a:xfrm>
            <a:off x="2557171" y="5352272"/>
            <a:ext cx="8355471" cy="738357"/>
            <a:chOff x="2471345" y="4058243"/>
            <a:chExt cx="8355471" cy="738357"/>
          </a:xfrm>
        </p:grpSpPr>
        <p:grpSp>
          <p:nvGrpSpPr>
            <p:cNvPr id="61" name="群組 9">
              <a:extLst>
                <a:ext uri="{FF2B5EF4-FFF2-40B4-BE49-F238E27FC236}">
                  <a16:creationId xmlns:a16="http://schemas.microsoft.com/office/drawing/2014/main" id="{EA605C0D-D202-4139-9967-25C67A2A0C5A}"/>
                </a:ext>
              </a:extLst>
            </p:cNvPr>
            <p:cNvGrpSpPr/>
            <p:nvPr/>
          </p:nvGrpSpPr>
          <p:grpSpPr>
            <a:xfrm>
              <a:off x="2471345" y="4095677"/>
              <a:ext cx="5715040" cy="700923"/>
              <a:chOff x="1714480" y="1874210"/>
              <a:chExt cx="5715040" cy="700923"/>
            </a:xfrm>
          </p:grpSpPr>
          <p:sp>
            <p:nvSpPr>
              <p:cNvPr id="65" name="圓角矩形 6">
                <a:extLst>
                  <a:ext uri="{FF2B5EF4-FFF2-40B4-BE49-F238E27FC236}">
                    <a16:creationId xmlns:a16="http://schemas.microsoft.com/office/drawing/2014/main" id="{E5776328-61F4-4C39-9491-B28182A17BBC}"/>
                  </a:ext>
                </a:extLst>
              </p:cNvPr>
              <p:cNvSpPr/>
              <p:nvPr/>
            </p:nvSpPr>
            <p:spPr>
              <a:xfrm>
                <a:off x="2071670" y="1874210"/>
                <a:ext cx="5357850" cy="642942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66" name="立方體 65">
                <a:extLst>
                  <a:ext uri="{FF2B5EF4-FFF2-40B4-BE49-F238E27FC236}">
                    <a16:creationId xmlns:a16="http://schemas.microsoft.com/office/drawing/2014/main" id="{499FE1EC-87AD-49D6-9EE0-1FB9A96F6A17}"/>
                  </a:ext>
                </a:extLst>
              </p:cNvPr>
              <p:cNvSpPr/>
              <p:nvPr/>
            </p:nvSpPr>
            <p:spPr>
              <a:xfrm rot="20653607">
                <a:off x="1830199" y="1889309"/>
                <a:ext cx="638168" cy="638109"/>
              </a:xfrm>
              <a:prstGeom prst="cube">
                <a:avLst>
                  <a:gd name="adj" fmla="val 19269"/>
                </a:avLst>
              </a:pr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9F68A6D4-30EE-4FAD-A5D1-9CC8959A05C8}"/>
                  </a:ext>
                </a:extLst>
              </p:cNvPr>
              <p:cNvSpPr txBox="1"/>
              <p:nvPr/>
            </p:nvSpPr>
            <p:spPr>
              <a:xfrm>
                <a:off x="1714480" y="1928802"/>
                <a:ext cx="714380" cy="64633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3600" spc="-3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</a:t>
                </a:r>
                <a:endParaRPr lang="zh-TW" altLang="en-US" sz="3600" spc="-3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62" name="群組 61"/>
            <p:cNvGrpSpPr/>
            <p:nvPr/>
          </p:nvGrpSpPr>
          <p:grpSpPr>
            <a:xfrm>
              <a:off x="3158584" y="4058243"/>
              <a:ext cx="7668232" cy="683765"/>
              <a:chOff x="3158584" y="4058243"/>
              <a:chExt cx="7668232" cy="683765"/>
            </a:xfrm>
          </p:grpSpPr>
          <p:sp>
            <p:nvSpPr>
              <p:cNvPr id="63" name="矩形 62">
                <a:extLst>
                  <a:ext uri="{FF2B5EF4-FFF2-40B4-BE49-F238E27FC236}">
                    <a16:creationId xmlns:a16="http://schemas.microsoft.com/office/drawing/2014/main" id="{122745C8-852F-475B-BE40-A689CAF5FB9F}"/>
                  </a:ext>
                </a:extLst>
              </p:cNvPr>
              <p:cNvSpPr/>
              <p:nvPr/>
            </p:nvSpPr>
            <p:spPr>
              <a:xfrm>
                <a:off x="3226730" y="4095677"/>
                <a:ext cx="30008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3FBB2862-61EB-4132-B4EB-1BB43F4082BC}"/>
                  </a:ext>
                </a:extLst>
              </p:cNvPr>
              <p:cNvSpPr/>
              <p:nvPr/>
            </p:nvSpPr>
            <p:spPr>
              <a:xfrm>
                <a:off x="3158584" y="4058243"/>
                <a:ext cx="766823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3600" b="1" dirty="0">
                    <a:solidFill>
                      <a:srgbClr val="00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教育部補助委辦計畫</a:t>
                </a:r>
                <a:r>
                  <a: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核銷及結案流程</a:t>
                </a:r>
              </a:p>
            </p:txBody>
          </p:sp>
        </p:grpSp>
      </p:grpSp>
      <p:sp>
        <p:nvSpPr>
          <p:cNvPr id="73" name="立方體 72">
            <a:extLst>
              <a:ext uri="{FF2B5EF4-FFF2-40B4-BE49-F238E27FC236}">
                <a16:creationId xmlns:a16="http://schemas.microsoft.com/office/drawing/2014/main" id="{499FE1EC-87AD-49D6-9EE0-1FB9A96F6A17}"/>
              </a:ext>
            </a:extLst>
          </p:cNvPr>
          <p:cNvSpPr/>
          <p:nvPr/>
        </p:nvSpPr>
        <p:spPr>
          <a:xfrm rot="20653607">
            <a:off x="2616654" y="1226963"/>
            <a:ext cx="638168" cy="638109"/>
          </a:xfrm>
          <a:prstGeom prst="cube">
            <a:avLst>
              <a:gd name="adj" fmla="val 19269"/>
            </a:avLst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50000">
                <a:schemeClr val="accent2">
                  <a:lumMod val="75000"/>
                </a:schemeClr>
              </a:gs>
              <a:gs pos="100000">
                <a:schemeClr val="accent2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微軟正黑體" panose="020B0604030504040204" pitchFamily="34" charset="-120"/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9F68A6D4-30EE-4FAD-A5D1-9CC8959A05C8}"/>
              </a:ext>
            </a:extLst>
          </p:cNvPr>
          <p:cNvSpPr txBox="1"/>
          <p:nvPr/>
        </p:nvSpPr>
        <p:spPr>
          <a:xfrm>
            <a:off x="2545214" y="1259507"/>
            <a:ext cx="714380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spc="-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3600" spc="-3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4" name="群組 73"/>
          <p:cNvGrpSpPr/>
          <p:nvPr/>
        </p:nvGrpSpPr>
        <p:grpSpPr>
          <a:xfrm>
            <a:off x="2498240" y="2892516"/>
            <a:ext cx="5950215" cy="738357"/>
            <a:chOff x="2471345" y="4058243"/>
            <a:chExt cx="5950215" cy="738357"/>
          </a:xfrm>
        </p:grpSpPr>
        <p:grpSp>
          <p:nvGrpSpPr>
            <p:cNvPr id="75" name="群組 9">
              <a:extLst>
                <a:ext uri="{FF2B5EF4-FFF2-40B4-BE49-F238E27FC236}">
                  <a16:creationId xmlns:a16="http://schemas.microsoft.com/office/drawing/2014/main" id="{EA605C0D-D202-4139-9967-25C67A2A0C5A}"/>
                </a:ext>
              </a:extLst>
            </p:cNvPr>
            <p:cNvGrpSpPr/>
            <p:nvPr/>
          </p:nvGrpSpPr>
          <p:grpSpPr>
            <a:xfrm>
              <a:off x="2471345" y="4095677"/>
              <a:ext cx="5715040" cy="700923"/>
              <a:chOff x="1714480" y="1874210"/>
              <a:chExt cx="5715040" cy="700923"/>
            </a:xfrm>
          </p:grpSpPr>
          <p:sp>
            <p:nvSpPr>
              <p:cNvPr id="79" name="圓角矩形 6">
                <a:extLst>
                  <a:ext uri="{FF2B5EF4-FFF2-40B4-BE49-F238E27FC236}">
                    <a16:creationId xmlns:a16="http://schemas.microsoft.com/office/drawing/2014/main" id="{E5776328-61F4-4C39-9491-B28182A17BBC}"/>
                  </a:ext>
                </a:extLst>
              </p:cNvPr>
              <p:cNvSpPr/>
              <p:nvPr/>
            </p:nvSpPr>
            <p:spPr>
              <a:xfrm>
                <a:off x="2071670" y="1874210"/>
                <a:ext cx="5357850" cy="642942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50000">
                    <a:schemeClr val="accent2">
                      <a:lumMod val="20000"/>
                      <a:lumOff val="8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80" name="立方體 79">
                <a:extLst>
                  <a:ext uri="{FF2B5EF4-FFF2-40B4-BE49-F238E27FC236}">
                    <a16:creationId xmlns:a16="http://schemas.microsoft.com/office/drawing/2014/main" id="{499FE1EC-87AD-49D6-9EE0-1FB9A96F6A17}"/>
                  </a:ext>
                </a:extLst>
              </p:cNvPr>
              <p:cNvSpPr/>
              <p:nvPr/>
            </p:nvSpPr>
            <p:spPr>
              <a:xfrm rot="20653607">
                <a:off x="1830199" y="1889309"/>
                <a:ext cx="638168" cy="638109"/>
              </a:xfrm>
              <a:prstGeom prst="cube">
                <a:avLst>
                  <a:gd name="adj" fmla="val 19269"/>
                </a:avLst>
              </a:prstGeom>
              <a:gradFill flip="none" rotWithShape="1">
                <a:gsLst>
                  <a:gs pos="0">
                    <a:schemeClr val="accent2">
                      <a:lumMod val="50000"/>
                    </a:schemeClr>
                  </a:gs>
                  <a:gs pos="5000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81" name="文字方塊 80">
                <a:extLst>
                  <a:ext uri="{FF2B5EF4-FFF2-40B4-BE49-F238E27FC236}">
                    <a16:creationId xmlns:a16="http://schemas.microsoft.com/office/drawing/2014/main" id="{9F68A6D4-30EE-4FAD-A5D1-9CC8959A05C8}"/>
                  </a:ext>
                </a:extLst>
              </p:cNvPr>
              <p:cNvSpPr txBox="1"/>
              <p:nvPr/>
            </p:nvSpPr>
            <p:spPr>
              <a:xfrm>
                <a:off x="1714480" y="1928802"/>
                <a:ext cx="714380" cy="64633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3600" spc="-3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</a:t>
                </a:r>
                <a:endParaRPr lang="zh-TW" altLang="en-US" sz="3600" spc="-3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76" name="群組 75"/>
            <p:cNvGrpSpPr/>
            <p:nvPr/>
          </p:nvGrpSpPr>
          <p:grpSpPr>
            <a:xfrm>
              <a:off x="3158581" y="4058243"/>
              <a:ext cx="5262979" cy="683765"/>
              <a:chOff x="3158581" y="4058243"/>
              <a:chExt cx="5262979" cy="683765"/>
            </a:xfrm>
          </p:grpSpPr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122745C8-852F-475B-BE40-A689CAF5FB9F}"/>
                  </a:ext>
                </a:extLst>
              </p:cNvPr>
              <p:cNvSpPr/>
              <p:nvPr/>
            </p:nvSpPr>
            <p:spPr>
              <a:xfrm>
                <a:off x="3226730" y="4095677"/>
                <a:ext cx="30008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</a:p>
            </p:txBody>
          </p:sp>
          <p:sp>
            <p:nvSpPr>
              <p:cNvPr id="78" name="矩形 77">
                <a:extLst>
                  <a:ext uri="{FF2B5EF4-FFF2-40B4-BE49-F238E27FC236}">
                    <a16:creationId xmlns:a16="http://schemas.microsoft.com/office/drawing/2014/main" id="{3FBB2862-61EB-4132-B4EB-1BB43F4082BC}"/>
                  </a:ext>
                </a:extLst>
              </p:cNvPr>
              <p:cNvSpPr/>
              <p:nvPr/>
            </p:nvSpPr>
            <p:spPr>
              <a:xfrm>
                <a:off x="3158581" y="4058243"/>
                <a:ext cx="526297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3600" b="1" dirty="0">
                    <a:solidFill>
                      <a:srgbClr val="0000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支出憑證黏貼單</a:t>
                </a:r>
                <a:r>
                  <a:rPr lang="zh-TW" altLang="en-US" sz="3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注意事項</a:t>
                </a:r>
              </a:p>
            </p:txBody>
          </p:sp>
        </p:grpSp>
      </p:grp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0F0E9B0A-519F-68AE-3B9A-ED08849D5A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6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002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字方塊 3">
            <a:extLst>
              <a:ext uri="{FF2B5EF4-FFF2-40B4-BE49-F238E27FC236}">
                <a16:creationId xmlns:a16="http://schemas.microsoft.com/office/drawing/2014/main" id="{23A8C97D-135B-499E-B1AE-ED1C1AC99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298" y="2616841"/>
            <a:ext cx="1018740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zh-TW" altLang="en-US" sz="6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一、學年度關帳作業注意事項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0A43B94D-35A6-C48A-6F97-A2571FBF51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7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431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B5F1B70-FA77-C746-7C6D-E0BAC7C7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698" y="1232195"/>
            <a:ext cx="10087491" cy="5050617"/>
          </a:xfrm>
          <a:prstGeom prst="rect">
            <a:avLst/>
          </a:prstGeom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923544" y="457201"/>
            <a:ext cx="10341864" cy="6067425"/>
          </a:xfrm>
          <a:prstGeom prst="rect">
            <a:avLst/>
          </a:prstGeom>
          <a:noFill/>
          <a:ln w="12700">
            <a:solidFill>
              <a:srgbClr val="A5002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endParaRPr lang="zh-TW" altLang="en-US" sz="1800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>
            <a:off x="1370498" y="1141383"/>
            <a:ext cx="6655729" cy="24138"/>
          </a:xfrm>
          <a:prstGeom prst="line">
            <a:avLst/>
          </a:prstGeom>
          <a:noFill/>
          <a:ln w="6985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370498" y="457634"/>
            <a:ext cx="705447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en-US" sz="40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學年度關帳作業注意事項</a:t>
            </a:r>
            <a:endParaRPr lang="zh-TW" altLang="en-US" sz="40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D447CC20-6741-49E1-8DE7-C467DA1AE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4336623"/>
            <a:ext cx="4377162" cy="189762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15" name="箭號: 弧形左彎 14">
            <a:extLst>
              <a:ext uri="{FF2B5EF4-FFF2-40B4-BE49-F238E27FC236}">
                <a16:creationId xmlns:a16="http://schemas.microsoft.com/office/drawing/2014/main" id="{8D82A169-E0AA-4A8C-9024-BFF9BC1C7EC7}"/>
              </a:ext>
            </a:extLst>
          </p:cNvPr>
          <p:cNvSpPr/>
          <p:nvPr/>
        </p:nvSpPr>
        <p:spPr>
          <a:xfrm>
            <a:off x="11079725" y="1335364"/>
            <a:ext cx="717756" cy="3222708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zh-TW" altLang="en-US" dirty="0">
                <a:solidFill>
                  <a:prstClr val="black"/>
                </a:solidFill>
                <a:latin typeface="Calibri"/>
                <a:ea typeface="新細明體" panose="02020500000000000000" pitchFamily="18" charset="-120"/>
              </a:rPr>
              <a:t> 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D21D178-2BE5-44AE-A419-C7E67189E32B}"/>
              </a:ext>
            </a:extLst>
          </p:cNvPr>
          <p:cNvSpPr txBox="1"/>
          <p:nvPr/>
        </p:nvSpPr>
        <p:spPr>
          <a:xfrm>
            <a:off x="8858731" y="541218"/>
            <a:ext cx="2212391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16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跨學年度計畫：</a:t>
            </a:r>
            <a:endParaRPr lang="en-US" altLang="zh-TW" sz="1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sz="1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7/31</a:t>
            </a:r>
            <a:r>
              <a:rPr lang="zh-TW" altLang="en-US" sz="1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前費用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含鐘點費、出席費、口試費等</a:t>
            </a:r>
            <a:r>
              <a:rPr lang="zh-TW" altLang="en-US" sz="1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須於</a:t>
            </a:r>
            <a:r>
              <a:rPr lang="en-US" altLang="zh-TW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7/30</a:t>
            </a:r>
            <a:r>
              <a:rPr lang="zh-TW" altLang="en-US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zh-TW" altLang="en-US" sz="1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系統送出、</a:t>
            </a:r>
            <a:r>
              <a:rPr lang="en-US" altLang="zh-TW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7/31</a:t>
            </a:r>
            <a:r>
              <a:rPr lang="zh-TW" altLang="en-US" sz="14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zh-TW" altLang="en-US" sz="1400" b="1" dirty="0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黏貼單紙本送達會計處</a:t>
            </a:r>
          </a:p>
        </p:txBody>
      </p:sp>
      <p:sp>
        <p:nvSpPr>
          <p:cNvPr id="17" name="星形: 六角 16">
            <a:extLst>
              <a:ext uri="{FF2B5EF4-FFF2-40B4-BE49-F238E27FC236}">
                <a16:creationId xmlns:a16="http://schemas.microsoft.com/office/drawing/2014/main" id="{06AC56DD-55AF-40D2-9E40-BA8334BB2550}"/>
              </a:ext>
            </a:extLst>
          </p:cNvPr>
          <p:cNvSpPr/>
          <p:nvPr/>
        </p:nvSpPr>
        <p:spPr>
          <a:xfrm>
            <a:off x="8203084" y="72719"/>
            <a:ext cx="592652" cy="672700"/>
          </a:xfrm>
          <a:prstGeom prst="star6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  <a:latin typeface="Calibri"/>
              <a:ea typeface="新細明體" panose="02020500000000000000" pitchFamily="18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22AA76D-1B86-1DD1-9A2B-ADE94BFB72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568448" y="6479832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fld id="{5708CD6F-4C6C-4C88-B490-04736F05553E}" type="slidenum">
              <a:rPr lang="zh-TW" altLang="en-US" sz="1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None/>
                <a:defRPr/>
              </a:pPr>
              <a:t>8</a:t>
            </a:fld>
            <a:endParaRPr lang="en-US" altLang="zh-TW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773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523A12A1-0EB7-4F73-9135-B9104C89546F}"/>
              </a:ext>
            </a:extLst>
          </p:cNvPr>
          <p:cNvSpPr txBox="1"/>
          <p:nvPr/>
        </p:nvSpPr>
        <p:spPr>
          <a:xfrm>
            <a:off x="279400" y="203201"/>
            <a:ext cx="11760200" cy="1846659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Q1.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為什麼計畫執行期間為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115/12/31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，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8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月份之後不能再核銷申請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7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月份的呢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ANS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學校會計年度依教育部會計制度一致規定，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以學年度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為劃分基準，並委託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     會計師事務所進行財務報表查核簽證，為遵照教育部規定，辦理決算作業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    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時效，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相關憑證不得跨越會計年度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。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4002C7D-E8B1-45EE-9D5F-8FF7BA9914CB}"/>
              </a:ext>
            </a:extLst>
          </p:cNvPr>
          <p:cNvSpPr txBox="1"/>
          <p:nvPr/>
        </p:nvSpPr>
        <p:spPr>
          <a:xfrm>
            <a:off x="279400" y="2228671"/>
            <a:ext cx="11760200" cy="1200329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Q2.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6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月份已先支付研討會報名費，然研討會時間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出差日期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8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月，報名費須於關帳前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核銷嗎？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ANS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不用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。請出差人出差回來後，連同報名費一併申請差旅費。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80A4675-EB64-4646-9CCC-044E98DC1403}"/>
              </a:ext>
            </a:extLst>
          </p:cNvPr>
          <p:cNvSpPr txBox="1"/>
          <p:nvPr/>
        </p:nvSpPr>
        <p:spPr>
          <a:xfrm>
            <a:off x="279400" y="3523145"/>
            <a:ext cx="11760200" cy="156966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Q3.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115/7/16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舉辦活動支付鐘點費或出席費，簽收收據日期為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8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月且預計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8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月以後付款，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須於關帳前核銷嗎？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ANS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需要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，因活動舉辦日期為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7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月份，屬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114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學年度費用，應於關帳前將費用核銷單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     紙本送達會計處登帳。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F609862-B22A-4A83-9994-8FC833378793}"/>
              </a:ext>
            </a:extLst>
          </p:cNvPr>
          <p:cNvSpPr txBox="1"/>
          <p:nvPr/>
        </p:nvSpPr>
        <p:spPr>
          <a:xfrm>
            <a:off x="279400" y="5162810"/>
            <a:ext cx="11760200" cy="156966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Q4.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購買電腦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組計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45,000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元，驗收日為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115/07/18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，廠商延至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115/08/05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開立發票，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須於關帳前核銷嗎？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ANS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：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需要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，係以發生支出之時間點為依據，資本門以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驗收日期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為準；經常門原則以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    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憑證日期為準。</a:t>
            </a:r>
          </a:p>
        </p:txBody>
      </p:sp>
      <p:sp>
        <p:nvSpPr>
          <p:cNvPr id="6" name="投影片編號版面配置區 1">
            <a:extLst>
              <a:ext uri="{FF2B5EF4-FFF2-40B4-BE49-F238E27FC236}">
                <a16:creationId xmlns:a16="http://schemas.microsoft.com/office/drawing/2014/main" id="{8BAE941A-D56B-47BB-BA43-907C14526A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11365248" y="6387570"/>
            <a:ext cx="609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5708CD6F-4C6C-4C88-B490-04736F05553E}" type="slidenum"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9</a:t>
            </a:fld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845881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1749</TotalTime>
  <Words>2691</Words>
  <Application>Microsoft Office PowerPoint</Application>
  <PresentationFormat>寬螢幕</PresentationFormat>
  <Paragraphs>503</Paragraphs>
  <Slides>43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16</vt:i4>
      </vt:variant>
      <vt:variant>
        <vt:lpstr>佈景主題</vt:lpstr>
      </vt:variant>
      <vt:variant>
        <vt:i4>5</vt:i4>
      </vt:variant>
      <vt:variant>
        <vt:lpstr>投影片標題</vt:lpstr>
      </vt:variant>
      <vt:variant>
        <vt:i4>43</vt:i4>
      </vt:variant>
    </vt:vector>
  </HeadingPairs>
  <TitlesOfParts>
    <vt:vector size="64" baseType="lpstr">
      <vt:lpstr>細明體</vt:lpstr>
      <vt:lpstr>超研澤中特毛楷</vt:lpstr>
      <vt:lpstr>超研澤中圓</vt:lpstr>
      <vt:lpstr>超研澤特明</vt:lpstr>
      <vt:lpstr>微軟正黑體</vt:lpstr>
      <vt:lpstr>標楷體</vt:lpstr>
      <vt:lpstr>Arial</vt:lpstr>
      <vt:lpstr>Arial Narrow</vt:lpstr>
      <vt:lpstr>Calibri</vt:lpstr>
      <vt:lpstr>Calibri Light</vt:lpstr>
      <vt:lpstr>Lucida Sans Unicode</vt:lpstr>
      <vt:lpstr>Times New Roman</vt:lpstr>
      <vt:lpstr>Verdana</vt:lpstr>
      <vt:lpstr>Wingdings</vt:lpstr>
      <vt:lpstr>Wingdings 2</vt:lpstr>
      <vt:lpstr>Wingdings 3</vt:lpstr>
      <vt:lpstr>Office 佈景主題</vt:lpstr>
      <vt:lpstr>2_Office 佈景主題</vt:lpstr>
      <vt:lpstr>匯合</vt:lpstr>
      <vt:lpstr>1_Office 佈景主題</vt:lpstr>
      <vt:lpstr>Office Theme</vt:lpstr>
      <vt:lpstr>115年09月02日</vt:lpstr>
      <vt:lpstr>PowerPoint 簡報</vt:lpstr>
      <vt:lpstr>PowerPoint 簡報</vt:lpstr>
      <vt:lpstr>PowerPoint 簡報</vt:lpstr>
      <vt:lpstr>PowerPoint 簡報</vt:lpstr>
      <vt:lpstr>大綱</vt:lpstr>
      <vt:lpstr>PowerPoint 簡報</vt:lpstr>
      <vt:lpstr>PowerPoint 簡報</vt:lpstr>
      <vt:lpstr>PowerPoint 簡報</vt:lpstr>
      <vt:lpstr>            </vt:lpstr>
      <vt:lpstr>115學年度教育部計畫例行性配合款支出預算表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會計處網頁https://account.ctust.edu.tw/</vt:lpstr>
      <vt:lpstr>PowerPoint 簡報</vt:lpstr>
      <vt:lpstr>憑證黏貼方式範例</vt:lpstr>
      <vt:lpstr>三、支出憑證黏貼單注意事項(1/9)</vt:lpstr>
      <vt:lpstr>PowerPoint 簡報</vt:lpstr>
      <vt:lpstr>PowerPoint 簡報</vt:lpstr>
      <vt:lpstr>三、支出憑證黏貼單注意事項(4/9)</vt:lpstr>
      <vt:lpstr>三、支出憑證黏貼單注意事項(5/9)</vt:lpstr>
      <vt:lpstr>PowerPoint 簡報</vt:lpstr>
      <vt:lpstr>PowerPoint 簡報</vt:lpstr>
      <vt:lpstr>PowerPoint 簡報</vt:lpstr>
      <vt:lpstr>PowerPoint 簡報</vt:lpstr>
      <vt:lpstr>PowerPoint 簡報</vt:lpstr>
      <vt:lpstr>四、教育部學輔計畫提醒事項</vt:lpstr>
      <vt:lpstr>範例</vt:lpstr>
      <vt:lpstr>PowerPoint 簡報</vt:lpstr>
      <vt:lpstr>五、教育部獎勵補助經費提醒事項</vt:lpstr>
      <vt:lpstr>PowerPoint 簡報</vt:lpstr>
      <vt:lpstr>會計處網頁https://account.ctust.edu.tw/</vt:lpstr>
      <vt:lpstr>六、教育部補(捐)助及委辦經費注意事項(1/3)</vt:lpstr>
      <vt:lpstr>PowerPoint 簡報</vt:lpstr>
      <vt:lpstr>PowerPoint 簡報</vt:lpstr>
      <vt:lpstr>教育部補(捐)助經費收支結算表範例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114年09月09日</dc:title>
  <dc:creator>user</dc:creator>
  <cp:lastModifiedBy>User</cp:lastModifiedBy>
  <cp:revision>143</cp:revision>
  <cp:lastPrinted>2026-08-20T09:04:21Z</cp:lastPrinted>
  <dcterms:created xsi:type="dcterms:W3CDTF">2025-09-05T03:22:36Z</dcterms:created>
  <dcterms:modified xsi:type="dcterms:W3CDTF">2026-08-31T08:48:13Z</dcterms:modified>
</cp:coreProperties>
</file>